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1" r:id="rId3"/>
    <p:sldId id="273" r:id="rId4"/>
    <p:sldId id="267" r:id="rId5"/>
    <p:sldId id="272" r:id="rId6"/>
    <p:sldId id="268" r:id="rId7"/>
    <p:sldId id="269" r:id="rId8"/>
    <p:sldId id="261" r:id="rId9"/>
    <p:sldId id="270" r:id="rId10"/>
    <p:sldId id="259" r:id="rId11"/>
    <p:sldId id="275" r:id="rId12"/>
    <p:sldId id="274" r:id="rId13"/>
    <p:sldId id="260" r:id="rId14"/>
    <p:sldId id="265" r:id="rId15"/>
  </p:sldIdLst>
  <p:sldSz cx="9144000" cy="6858000" type="screen4x3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4618" autoAdjust="0"/>
  </p:normalViewPr>
  <p:slideViewPr>
    <p:cSldViewPr>
      <p:cViewPr>
        <p:scale>
          <a:sx n="118" d="100"/>
          <a:sy n="118" d="100"/>
        </p:scale>
        <p:origin x="-143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051FC3-9176-44E4-99DC-AE76423084F7}" type="datetimeFigureOut">
              <a:rPr lang="fi-FI" smtClean="0"/>
              <a:t>8.9.2016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54852C-E8CE-4A55-B708-8B46F3C683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433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143976-C87F-48F1-9B47-6392C3B31DBF}" type="datetimeFigureOut">
              <a:rPr lang="fi-FI" smtClean="0"/>
              <a:t>8.9.2016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DD204-F573-483E-90FC-EB8A9F915B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0960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7374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4255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3251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38549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51208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5689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95837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64238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316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9E3094F-AAA4-468D-BE57-4CAC06BA4B5E}" type="datetimeFigureOut">
              <a:rPr lang="fi-FI" smtClean="0"/>
              <a:t>8.9.2016</a:t>
            </a:fld>
            <a:endParaRPr lang="fi-FI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8.9.2016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8.9.2016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8.9.2016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8.9.2016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8.9.2016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8.9.2016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8.9.2016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8.9.2016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8.9.2016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8.9.2016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9E3094F-AAA4-468D-BE57-4CAC06BA4B5E}" type="datetimeFigureOut">
              <a:rPr lang="fi-FI" smtClean="0"/>
              <a:t>8.9.2016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viestinta@hyvinkaa.fi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hyperlink" Target="mailto:kulttuurijavapaa-aika@hyvinkaa.fi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tilavaraamo@hyvinkaa.f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liikkuvahyvinkaa.blogspot.fi/" TargetMode="External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mailto:marjukka.aronen@hyvinkaa.fi" TargetMode="External"/><Relationship Id="rId4" Type="http://schemas.openxmlformats.org/officeDocument/2006/relationships/hyperlink" Target="mailto:tapio.kinnunen@strafica.fi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elmatliikkeelle.fi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kiohjelma.fi/hanketuki/kki-hanketuki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 smtClean="0"/>
              <a:t>Seurafoorumi 8.9.2016</a:t>
            </a:r>
            <a:endParaRPr lang="fi-FI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b="1" dirty="0" smtClean="0"/>
              <a:t>Liikunnan ajankohtaistapahtuma</a:t>
            </a:r>
            <a:endParaRPr lang="fi-FI" b="1" dirty="0"/>
          </a:p>
        </p:txBody>
      </p:sp>
      <p:pic>
        <p:nvPicPr>
          <p:cNvPr id="1026" name="Picture 2" descr="Lipalogo_ilmantausta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692696"/>
            <a:ext cx="1289323" cy="1300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800" y="900113"/>
            <a:ext cx="969963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332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b="1" dirty="0" smtClean="0"/>
              <a:t>Salivuorojen jakoperusteet</a:t>
            </a:r>
            <a:br>
              <a:rPr lang="fi-FI" sz="3200" b="1" dirty="0" smtClean="0"/>
            </a:br>
            <a:r>
              <a:rPr lang="fi-FI" sz="3200" b="1" dirty="0" smtClean="0"/>
              <a:t>(</a:t>
            </a:r>
            <a:r>
              <a:rPr lang="fi-FI" sz="3200" b="1" dirty="0" err="1" smtClean="0"/>
              <a:t>kuvala</a:t>
            </a:r>
            <a:r>
              <a:rPr lang="fi-FI" sz="3200" b="1" dirty="0" smtClean="0"/>
              <a:t> 11.12.2014 § 101) </a:t>
            </a:r>
            <a:endParaRPr lang="fi-FI" sz="32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913660"/>
          </a:xfrm>
        </p:spPr>
        <p:txBody>
          <a:bodyPr>
            <a:normAutofit fontScale="47500" lnSpcReduction="20000"/>
          </a:bodyPr>
          <a:lstStyle/>
          <a:p>
            <a:pPr marL="68580" indent="0">
              <a:buNone/>
            </a:pPr>
            <a:endParaRPr lang="fi-FI" b="1" dirty="0"/>
          </a:p>
          <a:p>
            <a:pPr marL="68580" indent="0">
              <a:buNone/>
            </a:pPr>
            <a:r>
              <a:rPr lang="fi-FI" sz="4000" b="1" dirty="0"/>
              <a:t> </a:t>
            </a:r>
            <a:r>
              <a:rPr lang="fi-FI" sz="4000" b="1" dirty="0" smtClean="0"/>
              <a:t>       1</a:t>
            </a:r>
            <a:r>
              <a:rPr lang="fi-FI" sz="4000" b="1" dirty="0"/>
              <a:t>) Koulun oma </a:t>
            </a:r>
            <a:r>
              <a:rPr lang="fi-FI" sz="4000" b="1" dirty="0" smtClean="0"/>
              <a:t>toiminta</a:t>
            </a:r>
            <a:br>
              <a:rPr lang="fi-FI" sz="4000" b="1" dirty="0" smtClean="0"/>
            </a:br>
            <a:endParaRPr lang="fi-FI" sz="4000" b="1" dirty="0"/>
          </a:p>
          <a:p>
            <a:pPr marL="68580" indent="0">
              <a:buNone/>
            </a:pPr>
            <a:r>
              <a:rPr lang="fi-FI" sz="4000" dirty="0"/>
              <a:t> </a:t>
            </a:r>
            <a:r>
              <a:rPr lang="fi-FI" sz="4000" dirty="0" smtClean="0"/>
              <a:t>       	a</a:t>
            </a:r>
            <a:r>
              <a:rPr lang="fi-FI" sz="4000" dirty="0"/>
              <a:t>) opetuslautakunnan toiminta ja sivistystoimen </a:t>
            </a:r>
            <a:r>
              <a:rPr lang="fi-FI" sz="4000" dirty="0" smtClean="0"/>
              <a:t>	kouluun </a:t>
            </a:r>
            <a:r>
              <a:rPr lang="fi-FI" sz="4000" dirty="0"/>
              <a:t>liittyvät tilaisuudet</a:t>
            </a:r>
          </a:p>
          <a:p>
            <a:pPr marL="68580" indent="0">
              <a:buNone/>
            </a:pPr>
            <a:r>
              <a:rPr lang="fi-FI" sz="4000" dirty="0" smtClean="0"/>
              <a:t>        	b</a:t>
            </a:r>
            <a:r>
              <a:rPr lang="fi-FI" sz="4000" dirty="0"/>
              <a:t>) koulun, luokan tai opettajan järjestämät </a:t>
            </a:r>
            <a:r>
              <a:rPr lang="fi-FI" sz="4000" dirty="0" smtClean="0"/>
              <a:t>	oppilas- </a:t>
            </a:r>
            <a:r>
              <a:rPr lang="fi-FI" sz="4000" dirty="0"/>
              <a:t>tai vanhempaintilaisuudet ja niiden </a:t>
            </a:r>
            <a:r>
              <a:rPr lang="fi-FI" sz="4000" dirty="0" smtClean="0"/>
              <a:t>	valmistelu</a:t>
            </a:r>
          </a:p>
          <a:p>
            <a:pPr marL="68580" indent="0">
              <a:buNone/>
            </a:pPr>
            <a:r>
              <a:rPr lang="fi-FI" sz="4000" dirty="0"/>
              <a:t> </a:t>
            </a:r>
            <a:r>
              <a:rPr lang="fi-FI" sz="4000" dirty="0" smtClean="0"/>
              <a:t>       	c</a:t>
            </a:r>
            <a:r>
              <a:rPr lang="fi-FI" sz="4000" dirty="0"/>
              <a:t>) muut luokka- tai vanhempaintilaisuudet, sekä </a:t>
            </a:r>
            <a:r>
              <a:rPr lang="fi-FI" sz="4000" dirty="0" smtClean="0"/>
              <a:t>	muu </a:t>
            </a:r>
            <a:r>
              <a:rPr lang="fi-FI" sz="4000" dirty="0" smtClean="0"/>
              <a:t>kouluyhteistyötoiminta</a:t>
            </a:r>
            <a:br>
              <a:rPr lang="fi-FI" sz="4000" dirty="0" smtClean="0"/>
            </a:br>
            <a:endParaRPr lang="fi-FI" sz="4000" dirty="0"/>
          </a:p>
          <a:p>
            <a:pPr marL="68580" indent="0">
              <a:buNone/>
            </a:pPr>
            <a:r>
              <a:rPr lang="fi-FI" sz="4000" b="1" dirty="0"/>
              <a:t> </a:t>
            </a:r>
            <a:r>
              <a:rPr lang="fi-FI" sz="4000" b="1" dirty="0" smtClean="0"/>
              <a:t>       2</a:t>
            </a:r>
            <a:r>
              <a:rPr lang="fi-FI" sz="4000" b="1" dirty="0"/>
              <a:t>) Hyvinkään kaupungin </a:t>
            </a:r>
            <a:r>
              <a:rPr lang="fi-FI" sz="4000" b="1" dirty="0" smtClean="0"/>
              <a:t>liikuntaryhmät</a:t>
            </a:r>
            <a:br>
              <a:rPr lang="fi-FI" sz="4000" b="1" dirty="0" smtClean="0"/>
            </a:br>
            <a:endParaRPr lang="fi-FI" sz="4000" b="1" dirty="0"/>
          </a:p>
          <a:p>
            <a:endParaRPr lang="fi-FI" sz="4000" dirty="0" smtClean="0"/>
          </a:p>
          <a:p>
            <a:endParaRPr lang="fi-FI" sz="4000" dirty="0" smtClean="0"/>
          </a:p>
          <a:p>
            <a:endParaRPr lang="fi-FI" sz="40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0623" y="1196752"/>
            <a:ext cx="969963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Lipalogo_ilmantausta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2600" y="5445224"/>
            <a:ext cx="1289323" cy="1300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066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Salivuorojen jakoperusteet</a:t>
            </a:r>
            <a:br>
              <a:rPr lang="fi-FI" b="1" dirty="0"/>
            </a:br>
            <a:r>
              <a:rPr lang="fi-FI" b="1" dirty="0"/>
              <a:t>(</a:t>
            </a:r>
            <a:r>
              <a:rPr lang="fi-FI" b="1" dirty="0" err="1"/>
              <a:t>kuvala</a:t>
            </a:r>
            <a:r>
              <a:rPr lang="fi-FI" b="1" dirty="0"/>
              <a:t> 11.12.2014 § 101)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769644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fi-FI" sz="1600" b="1" dirty="0"/>
              <a:t> </a:t>
            </a:r>
            <a:r>
              <a:rPr lang="fi-FI" sz="1600" b="1" dirty="0" smtClean="0"/>
              <a:t>	</a:t>
            </a:r>
            <a:r>
              <a:rPr lang="fi-FI" sz="1200" b="1" dirty="0" smtClean="0"/>
              <a:t>3</a:t>
            </a:r>
            <a:r>
              <a:rPr lang="fi-FI" sz="1200" b="1" dirty="0"/>
              <a:t>) Hyvinkään opiston liikuntaryhmät</a:t>
            </a:r>
          </a:p>
          <a:p>
            <a:pPr marL="68580" indent="0">
              <a:buNone/>
            </a:pPr>
            <a:endParaRPr lang="fi-FI" sz="1200" b="1" dirty="0"/>
          </a:p>
          <a:p>
            <a:pPr marL="68580" indent="0">
              <a:buNone/>
            </a:pPr>
            <a:r>
              <a:rPr lang="fi-FI" sz="1200" b="1" dirty="0"/>
              <a:t>        </a:t>
            </a:r>
            <a:r>
              <a:rPr lang="fi-FI" sz="1200" b="1" dirty="0" smtClean="0"/>
              <a:t>	4</a:t>
            </a:r>
            <a:r>
              <a:rPr lang="fi-FI" sz="1200" b="1" dirty="0"/>
              <a:t>) Hyvinkääläiset urheiluseurat, yhdistykset ja muut </a:t>
            </a:r>
            <a:r>
              <a:rPr lang="fi-FI" sz="1200" b="1" dirty="0" smtClean="0"/>
              <a:t>käyttäjät</a:t>
            </a:r>
            <a:r>
              <a:rPr lang="fi-FI" sz="1200" b="1" dirty="0"/>
              <a:t>: vakituiset </a:t>
            </a:r>
            <a:r>
              <a:rPr lang="fi-FI" sz="1200" b="1" dirty="0" smtClean="0"/>
              <a:t>	vuorot</a:t>
            </a:r>
            <a:br>
              <a:rPr lang="fi-FI" sz="1200" b="1" dirty="0" smtClean="0"/>
            </a:br>
            <a:endParaRPr lang="fi-FI" sz="1200" b="1" dirty="0"/>
          </a:p>
          <a:p>
            <a:pPr marL="68580" indent="0">
              <a:buNone/>
            </a:pPr>
            <a:r>
              <a:rPr lang="fi-FI" sz="1200" b="1" dirty="0" smtClean="0"/>
              <a:t>	</a:t>
            </a:r>
            <a:r>
              <a:rPr lang="fi-FI" sz="1200" i="1" dirty="0" smtClean="0"/>
              <a:t>Kahdessa </a:t>
            </a:r>
            <a:r>
              <a:rPr lang="fi-FI" sz="1200" i="1" dirty="0"/>
              <a:t>isommassa salissa (Martti ja Vehkoja) </a:t>
            </a:r>
            <a:r>
              <a:rPr lang="fi-FI" sz="1200" i="1" dirty="0" smtClean="0"/>
              <a:t>salivuorojen jaossa 	painotetaan erityisesti kilpaurheilullista sarjatasoa.</a:t>
            </a:r>
          </a:p>
          <a:p>
            <a:pPr marL="68580" indent="0">
              <a:buNone/>
            </a:pPr>
            <a:endParaRPr lang="fi-FI" sz="1200" dirty="0"/>
          </a:p>
          <a:p>
            <a:pPr marL="68580" indent="0">
              <a:buNone/>
            </a:pPr>
            <a:r>
              <a:rPr lang="fi-FI" sz="1200" dirty="0" smtClean="0"/>
              <a:t>	</a:t>
            </a:r>
            <a:r>
              <a:rPr lang="fi-FI" sz="1200" b="1" dirty="0" smtClean="0"/>
              <a:t>a</a:t>
            </a:r>
            <a:r>
              <a:rPr lang="fi-FI" sz="1200" b="1" dirty="0"/>
              <a:t>)</a:t>
            </a:r>
            <a:r>
              <a:rPr lang="fi-FI" sz="1200" dirty="0"/>
              <a:t> rekisteröityjen urheiluseurojen aktiivisten joukkueiden </a:t>
            </a:r>
            <a:r>
              <a:rPr lang="fi-FI" sz="1200" dirty="0" smtClean="0"/>
              <a:t>tai </a:t>
            </a:r>
            <a:r>
              <a:rPr lang="fi-FI" sz="1200" dirty="0"/>
              <a:t>ryhmien määrä ja </a:t>
            </a:r>
            <a:r>
              <a:rPr lang="fi-FI" sz="1200" dirty="0" smtClean="0"/>
              <a:t>	kilpaurheilullinen </a:t>
            </a:r>
            <a:r>
              <a:rPr lang="fi-FI" sz="1200" dirty="0"/>
              <a:t>sarjataso.</a:t>
            </a:r>
          </a:p>
          <a:p>
            <a:pPr marL="68580" indent="0">
              <a:buNone/>
            </a:pPr>
            <a:r>
              <a:rPr lang="fi-FI" sz="1200" dirty="0"/>
              <a:t>	</a:t>
            </a:r>
            <a:r>
              <a:rPr lang="fi-FI" sz="1200" b="1" dirty="0"/>
              <a:t>b) </a:t>
            </a:r>
            <a:r>
              <a:rPr lang="fi-FI" sz="1200" dirty="0"/>
              <a:t>rekisteröityjen urheiluseurojen etupäässä </a:t>
            </a:r>
            <a:r>
              <a:rPr lang="fi-FI" sz="1200" dirty="0" smtClean="0"/>
              <a:t>sisätiloissa harrastettavat </a:t>
            </a:r>
            <a:r>
              <a:rPr lang="fi-FI" sz="1200" dirty="0"/>
              <a:t>lajit. </a:t>
            </a:r>
            <a:r>
              <a:rPr lang="fi-FI" sz="1200" dirty="0" smtClean="0"/>
              <a:t>	Huomioidaan talvi/kesälajit </a:t>
            </a:r>
            <a:r>
              <a:rPr lang="fi-FI" sz="1200" dirty="0"/>
              <a:t>ja niiden kilpailukausipainotus.</a:t>
            </a:r>
          </a:p>
          <a:p>
            <a:pPr marL="68580" indent="0">
              <a:buNone/>
            </a:pPr>
            <a:r>
              <a:rPr lang="fi-FI" sz="1200" dirty="0"/>
              <a:t>	</a:t>
            </a:r>
            <a:r>
              <a:rPr lang="fi-FI" sz="1200" b="1" dirty="0"/>
              <a:t>c) </a:t>
            </a:r>
            <a:r>
              <a:rPr lang="fi-FI" sz="1200" dirty="0"/>
              <a:t>rekisteröityjen urheiluseurojen toiminnassa olevien ikä: 1) lapset 2) seniorit </a:t>
            </a:r>
            <a:r>
              <a:rPr lang="fi-FI" sz="1200" dirty="0" smtClean="0"/>
              <a:t>	ja </a:t>
            </a:r>
            <a:r>
              <a:rPr lang="fi-FI" sz="1200" dirty="0"/>
              <a:t>erityisliikunta </a:t>
            </a:r>
            <a:r>
              <a:rPr lang="fi-FI" sz="1200" dirty="0" smtClean="0"/>
              <a:t>3</a:t>
            </a:r>
            <a:r>
              <a:rPr lang="fi-FI" sz="1200" dirty="0"/>
              <a:t>) työikäiset</a:t>
            </a:r>
          </a:p>
          <a:p>
            <a:pPr marL="68580" indent="0">
              <a:buNone/>
            </a:pPr>
            <a:r>
              <a:rPr lang="fi-FI" sz="1200" dirty="0"/>
              <a:t>	</a:t>
            </a:r>
            <a:r>
              <a:rPr lang="fi-FI" sz="1200" b="1" dirty="0"/>
              <a:t>d) </a:t>
            </a:r>
            <a:r>
              <a:rPr lang="fi-FI" sz="1200" dirty="0"/>
              <a:t>rekisteröidyt yhdistykset</a:t>
            </a:r>
          </a:p>
          <a:p>
            <a:pPr marL="68580" indent="0">
              <a:buNone/>
            </a:pPr>
            <a:r>
              <a:rPr lang="fi-FI" sz="1200" dirty="0"/>
              <a:t>	</a:t>
            </a:r>
            <a:r>
              <a:rPr lang="fi-FI" sz="1200" b="1" dirty="0"/>
              <a:t>e) </a:t>
            </a:r>
            <a:r>
              <a:rPr lang="fi-FI" sz="1200" dirty="0"/>
              <a:t>rekisteröitymättömät ryhmät</a:t>
            </a:r>
          </a:p>
          <a:p>
            <a:pPr marL="68580" indent="0">
              <a:buNone/>
            </a:pPr>
            <a:r>
              <a:rPr lang="fi-FI" sz="1200" dirty="0"/>
              <a:t>	</a:t>
            </a:r>
            <a:r>
              <a:rPr lang="fi-FI" sz="1200" b="1" dirty="0"/>
              <a:t>f) </a:t>
            </a:r>
            <a:r>
              <a:rPr lang="fi-FI" sz="1200" dirty="0"/>
              <a:t>yritykset ja yksityiset henkilöt</a:t>
            </a:r>
          </a:p>
        </p:txBody>
      </p:sp>
    </p:spTree>
    <p:extLst>
      <p:ext uri="{BB962C8B-B14F-4D97-AF65-F5344CB8AC3E}">
        <p14:creationId xmlns:p14="http://schemas.microsoft.com/office/powerpoint/2010/main" val="1223981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Kausi 2016-2017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985668"/>
          </a:xfrm>
        </p:spPr>
        <p:txBody>
          <a:bodyPr>
            <a:noAutofit/>
          </a:bodyPr>
          <a:lstStyle/>
          <a:p>
            <a:r>
              <a:rPr lang="fi-FI" sz="1100" b="1" u="sng" dirty="0" smtClean="0"/>
              <a:t>Myönnetyt tunnit:</a:t>
            </a:r>
            <a:br>
              <a:rPr lang="fi-FI" sz="1100" b="1" u="sng" dirty="0" smtClean="0"/>
            </a:br>
            <a:r>
              <a:rPr lang="fi-FI" sz="1100" dirty="0" smtClean="0"/>
              <a:t>	</a:t>
            </a:r>
            <a:r>
              <a:rPr lang="fi-FI" sz="1100" b="1" dirty="0" smtClean="0"/>
              <a:t>-&gt; Aseman koulu  		703 h</a:t>
            </a:r>
          </a:p>
          <a:p>
            <a:pPr marL="68580" indent="0">
              <a:buNone/>
            </a:pPr>
            <a:r>
              <a:rPr lang="fi-FI" sz="1100" b="1" dirty="0" smtClean="0"/>
              <a:t>	-&gt; Hakalan koulu 		1972 h</a:t>
            </a:r>
          </a:p>
          <a:p>
            <a:pPr marL="68580" indent="0">
              <a:buNone/>
            </a:pPr>
            <a:r>
              <a:rPr lang="fi-FI" sz="1100" b="1" dirty="0"/>
              <a:t>	</a:t>
            </a:r>
            <a:r>
              <a:rPr lang="fi-FI" sz="1100" b="1" dirty="0" smtClean="0"/>
              <a:t>-&gt; </a:t>
            </a:r>
            <a:r>
              <a:rPr lang="fi-FI" sz="1100" b="1" dirty="0" err="1" smtClean="0"/>
              <a:t>Hyria</a:t>
            </a:r>
            <a:r>
              <a:rPr lang="fi-FI" sz="1100" b="1" dirty="0" smtClean="0"/>
              <a:t>			1232 h</a:t>
            </a:r>
          </a:p>
          <a:p>
            <a:pPr marL="68580" indent="0">
              <a:buNone/>
            </a:pPr>
            <a:r>
              <a:rPr lang="fi-FI" sz="1100" b="1" dirty="0"/>
              <a:t>	</a:t>
            </a:r>
            <a:r>
              <a:rPr lang="fi-FI" sz="1100" b="1" dirty="0" smtClean="0"/>
              <a:t>-&gt; Sveitsin lukio 		2391 h</a:t>
            </a:r>
          </a:p>
          <a:p>
            <a:pPr marL="68580" indent="0">
              <a:buNone/>
            </a:pPr>
            <a:r>
              <a:rPr lang="fi-FI" sz="1100" b="1" dirty="0"/>
              <a:t>	</a:t>
            </a:r>
            <a:r>
              <a:rPr lang="fi-FI" sz="1100" b="1" dirty="0" smtClean="0"/>
              <a:t>-&gt; Yhteiskoulu 		2775 h</a:t>
            </a:r>
          </a:p>
          <a:p>
            <a:pPr marL="68580" indent="0">
              <a:buNone/>
            </a:pPr>
            <a:r>
              <a:rPr lang="fi-FI" sz="1100" b="1" dirty="0"/>
              <a:t>	</a:t>
            </a:r>
            <a:r>
              <a:rPr lang="fi-FI" sz="1100" b="1" dirty="0" smtClean="0"/>
              <a:t>-&gt; </a:t>
            </a:r>
            <a:r>
              <a:rPr lang="fi-FI" sz="1100" b="1" dirty="0" err="1" smtClean="0"/>
              <a:t>Hyvinkäänkylän</a:t>
            </a:r>
            <a:r>
              <a:rPr lang="fi-FI" sz="1100" b="1" dirty="0" smtClean="0"/>
              <a:t> koulu 		561 h</a:t>
            </a:r>
          </a:p>
          <a:p>
            <a:pPr marL="68580" indent="0">
              <a:buNone/>
            </a:pPr>
            <a:r>
              <a:rPr lang="fi-FI" sz="1100" b="1" dirty="0" smtClean="0"/>
              <a:t>	-&gt; Hämeenkadun koulu 		1307 h</a:t>
            </a:r>
            <a:br>
              <a:rPr lang="fi-FI" sz="1100" b="1" dirty="0" smtClean="0"/>
            </a:br>
            <a:r>
              <a:rPr lang="fi-FI" sz="1100" b="1" dirty="0" smtClean="0"/>
              <a:t>	-&gt; Härkävehmaan koulu 		706 h</a:t>
            </a:r>
          </a:p>
          <a:p>
            <a:pPr marL="68580" indent="0">
              <a:buNone/>
            </a:pPr>
            <a:r>
              <a:rPr lang="fi-FI" sz="1100" b="1" dirty="0"/>
              <a:t>	</a:t>
            </a:r>
            <a:r>
              <a:rPr lang="fi-FI" sz="1100" b="1" dirty="0" smtClean="0"/>
              <a:t>-&gt; </a:t>
            </a:r>
            <a:r>
              <a:rPr lang="fi-FI" sz="1100" b="1" dirty="0" err="1" smtClean="0"/>
              <a:t>Martinhalli</a:t>
            </a:r>
            <a:r>
              <a:rPr lang="fi-FI" sz="1100" b="1" dirty="0" smtClean="0"/>
              <a:t> 		1863 h</a:t>
            </a:r>
          </a:p>
          <a:p>
            <a:pPr marL="68580" indent="0">
              <a:buNone/>
            </a:pPr>
            <a:r>
              <a:rPr lang="fi-FI" sz="1100" b="1" dirty="0"/>
              <a:t>	</a:t>
            </a:r>
            <a:r>
              <a:rPr lang="fi-FI" sz="1100" b="1" dirty="0" smtClean="0"/>
              <a:t>-&gt; Paavolan koulu		869 h</a:t>
            </a:r>
          </a:p>
          <a:p>
            <a:pPr marL="68580" indent="0">
              <a:buNone/>
            </a:pPr>
            <a:r>
              <a:rPr lang="fi-FI" sz="1100" b="1" dirty="0"/>
              <a:t>	</a:t>
            </a:r>
            <a:r>
              <a:rPr lang="fi-FI" sz="1100" b="1" dirty="0" smtClean="0"/>
              <a:t>-&gt; Pohjoispuiston koulu 		1281 h</a:t>
            </a:r>
          </a:p>
          <a:p>
            <a:pPr marL="68580" indent="0">
              <a:buNone/>
            </a:pPr>
            <a:r>
              <a:rPr lang="fi-FI" sz="1100" b="1" dirty="0"/>
              <a:t>	</a:t>
            </a:r>
            <a:r>
              <a:rPr lang="fi-FI" sz="1100" b="1" dirty="0" smtClean="0"/>
              <a:t>-&gt; Puolimatkan koulu 		1583 h</a:t>
            </a:r>
          </a:p>
          <a:p>
            <a:pPr marL="68580" indent="0">
              <a:buNone/>
            </a:pPr>
            <a:r>
              <a:rPr lang="fi-FI" sz="1100" b="1" dirty="0"/>
              <a:t>	</a:t>
            </a:r>
            <a:r>
              <a:rPr lang="fi-FI" sz="1100" b="1" dirty="0" smtClean="0"/>
              <a:t>-&gt; Svenska </a:t>
            </a:r>
            <a:r>
              <a:rPr lang="fi-FI" sz="1100" b="1" dirty="0" err="1" smtClean="0"/>
              <a:t>skolan</a:t>
            </a:r>
            <a:r>
              <a:rPr lang="fi-FI" sz="1100" b="1" dirty="0" smtClean="0"/>
              <a:t> 		603 h</a:t>
            </a:r>
          </a:p>
          <a:p>
            <a:pPr marL="68580" indent="0">
              <a:buNone/>
            </a:pPr>
            <a:r>
              <a:rPr lang="fi-FI" sz="1100" b="1" dirty="0"/>
              <a:t>	</a:t>
            </a:r>
            <a:r>
              <a:rPr lang="fi-FI" sz="1100" b="1" dirty="0" smtClean="0"/>
              <a:t>-&gt; Tapainlinnan koulu 		1563 h</a:t>
            </a:r>
          </a:p>
          <a:p>
            <a:pPr marL="68580" indent="0">
              <a:buNone/>
            </a:pPr>
            <a:r>
              <a:rPr lang="fi-FI" sz="1100" b="1" dirty="0"/>
              <a:t>	</a:t>
            </a:r>
            <a:r>
              <a:rPr lang="fi-FI" sz="1100" b="1" dirty="0" smtClean="0"/>
              <a:t>-&gt; </a:t>
            </a:r>
            <a:r>
              <a:rPr lang="fi-FI" sz="1100" b="1" dirty="0" err="1" smtClean="0"/>
              <a:t>Urakantalo/Hyria</a:t>
            </a:r>
            <a:r>
              <a:rPr lang="fi-FI" sz="1100" b="1" dirty="0" smtClean="0"/>
              <a:t>		973 h</a:t>
            </a:r>
          </a:p>
          <a:p>
            <a:pPr marL="68580" indent="0">
              <a:buNone/>
            </a:pPr>
            <a:r>
              <a:rPr lang="fi-FI" sz="1100" b="1" dirty="0"/>
              <a:t>	</a:t>
            </a:r>
            <a:r>
              <a:rPr lang="fi-FI" sz="1100" b="1" dirty="0" smtClean="0"/>
              <a:t>-&gt; Uudenmaan maaseutuopisto	752 h</a:t>
            </a:r>
          </a:p>
          <a:p>
            <a:pPr marL="68580" indent="0">
              <a:buNone/>
            </a:pPr>
            <a:r>
              <a:rPr lang="fi-FI" sz="1100" b="1" dirty="0"/>
              <a:t>	</a:t>
            </a:r>
            <a:r>
              <a:rPr lang="fi-FI" sz="1100" b="1" dirty="0" smtClean="0"/>
              <a:t>-&gt; </a:t>
            </a:r>
            <a:r>
              <a:rPr lang="fi-FI" sz="1100" b="1" dirty="0" err="1" smtClean="0"/>
              <a:t>Vehkojan</a:t>
            </a:r>
            <a:r>
              <a:rPr lang="fi-FI" sz="1100" b="1" dirty="0" smtClean="0"/>
              <a:t> koulu 		1830 h</a:t>
            </a:r>
            <a:r>
              <a:rPr lang="fi-FI" sz="1100" dirty="0" smtClean="0"/>
              <a:t/>
            </a:r>
            <a:br>
              <a:rPr lang="fi-FI" sz="1100" dirty="0" smtClean="0"/>
            </a:br>
            <a:r>
              <a:rPr lang="fi-FI" sz="1100" dirty="0" smtClean="0"/>
              <a:t>			</a:t>
            </a:r>
            <a:r>
              <a:rPr lang="fi-FI" sz="1100" b="1" u="sng" dirty="0" smtClean="0"/>
              <a:t>Yhteensä    n. 22 968 h </a:t>
            </a:r>
          </a:p>
          <a:p>
            <a:pPr marL="68580" indent="0">
              <a:buNone/>
            </a:pPr>
            <a:r>
              <a:rPr lang="fi-FI" sz="1100" b="1" dirty="0" smtClean="0"/>
              <a:t>-&gt; </a:t>
            </a:r>
            <a:r>
              <a:rPr lang="fi-FI" sz="1000" b="1" dirty="0" smtClean="0"/>
              <a:t>Hakijatahoja (seurat, yhdistykset) 80 kpl </a:t>
            </a:r>
          </a:p>
        </p:txBody>
      </p:sp>
    </p:spTree>
    <p:extLst>
      <p:ext uri="{BB962C8B-B14F-4D97-AF65-F5344CB8AC3E}">
        <p14:creationId xmlns:p14="http://schemas.microsoft.com/office/powerpoint/2010/main" val="568551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b="1" dirty="0" smtClean="0"/>
              <a:t>Muuta</a:t>
            </a:r>
            <a:endParaRPr lang="fi-FI" sz="32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1600" b="1" dirty="0" smtClean="0"/>
              <a:t>Avustukset: </a:t>
            </a:r>
            <a:r>
              <a:rPr lang="fi-FI" sz="1600" dirty="0" smtClean="0"/>
              <a:t>Hae t</a:t>
            </a:r>
            <a:r>
              <a:rPr lang="fi-FI" sz="1600" dirty="0" smtClean="0"/>
              <a:t>apahtuma-avustus vuoden 2017 tapahtumaan 31.10.2016 mennessä. -&gt; Avoin yleisötapahtuma, </a:t>
            </a:r>
            <a:r>
              <a:rPr lang="fi-FI" sz="1600" dirty="0" smtClean="0"/>
              <a:t>joka on tarkoitettu kaikille kuntalaisille</a:t>
            </a:r>
          </a:p>
          <a:p>
            <a:r>
              <a:rPr lang="fi-FI" sz="1600" b="1" dirty="0" smtClean="0"/>
              <a:t>Viestintä: </a:t>
            </a:r>
            <a:r>
              <a:rPr lang="fi-FI" sz="1600" dirty="0" smtClean="0"/>
              <a:t>Urheiluseurat tiedottavat -palsta löytyy liikunnan nettisivuilta. </a:t>
            </a:r>
            <a:r>
              <a:rPr lang="fi-FI" sz="1600" dirty="0" err="1" smtClean="0"/>
              <a:t>Wilmassa</a:t>
            </a:r>
            <a:r>
              <a:rPr lang="fi-FI" sz="1600" dirty="0" smtClean="0"/>
              <a:t> (koululaisten reissuvihko) on pysyvä linkki tuolle sivulle. Lähetä ilmoituksesi osoitteeseen </a:t>
            </a:r>
            <a:r>
              <a:rPr lang="fi-FI" sz="1600" b="1" dirty="0" err="1" smtClean="0">
                <a:hlinkClick r:id="rId3"/>
              </a:rPr>
              <a:t>viestinta@hyvinkaa.fi</a:t>
            </a:r>
            <a:endParaRPr lang="fi-FI" sz="1600" b="1" dirty="0" smtClean="0"/>
          </a:p>
          <a:p>
            <a:r>
              <a:rPr lang="fi-FI" sz="1600" b="1" dirty="0" smtClean="0"/>
              <a:t>Menestyneiden palkitseminen + Puurtajan malja: </a:t>
            </a:r>
            <a:r>
              <a:rPr lang="fi-FI" sz="1600" dirty="0" smtClean="0"/>
              <a:t>esitykset 31.12.2016 mennessä, </a:t>
            </a:r>
            <a:r>
              <a:rPr lang="fi-FI" sz="1600" b="1" dirty="0" err="1" smtClean="0">
                <a:hlinkClick r:id="rId4"/>
              </a:rPr>
              <a:t>kulttuurijavapaa-aika@hyvinkaa.fi</a:t>
            </a:r>
            <a:endParaRPr lang="fi-FI" sz="1600" b="1" dirty="0" smtClean="0"/>
          </a:p>
          <a:p>
            <a:r>
              <a:rPr lang="fi-FI" sz="1600" b="1" dirty="0" smtClean="0"/>
              <a:t>Seuran yhteystietojen päivittäminen, </a:t>
            </a:r>
            <a:r>
              <a:rPr lang="fi-FI" sz="1600" b="1" dirty="0" err="1" smtClean="0">
                <a:hlinkClick r:id="rId4"/>
              </a:rPr>
              <a:t>kulttuurijavapaa-aika@hyvinkaa.fi</a:t>
            </a:r>
            <a:endParaRPr lang="fi-FI" sz="1600" b="1" dirty="0" smtClean="0"/>
          </a:p>
          <a:p>
            <a:r>
              <a:rPr lang="fi-FI" sz="1600" dirty="0" smtClean="0"/>
              <a:t>Seuraava </a:t>
            </a:r>
            <a:r>
              <a:rPr lang="fi-FI" sz="1600" dirty="0" smtClean="0"/>
              <a:t>seurafoorumi </a:t>
            </a:r>
            <a:r>
              <a:rPr lang="fi-FI" sz="1600" b="1" dirty="0" smtClean="0"/>
              <a:t>helmikuussa 2017 </a:t>
            </a:r>
            <a:endParaRPr lang="fi-FI" sz="1600" b="1" dirty="0"/>
          </a:p>
          <a:p>
            <a:endParaRPr lang="fi-FI" sz="1600" dirty="0" smtClean="0"/>
          </a:p>
          <a:p>
            <a:endParaRPr lang="fi-FI" sz="1600" dirty="0" smtClean="0"/>
          </a:p>
          <a:p>
            <a:pPr marL="68580" indent="0">
              <a:buNone/>
            </a:pPr>
            <a:endParaRPr lang="fi-FI" sz="1600" dirty="0" smtClean="0"/>
          </a:p>
          <a:p>
            <a:pPr marL="68580" indent="0">
              <a:buNone/>
            </a:pPr>
            <a:endParaRPr lang="fi-FI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24744"/>
            <a:ext cx="969963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Lipalogo_ilmantausta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878894"/>
            <a:ext cx="985626" cy="994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862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6984894" cy="97080"/>
          </a:xfrm>
        </p:spPr>
        <p:txBody>
          <a:bodyPr>
            <a:normAutofit fontScale="90000"/>
          </a:bodyPr>
          <a:lstStyle/>
          <a:p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43492" y="1484784"/>
            <a:ext cx="6777317" cy="4347845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fi-FI" sz="4000" b="1" dirty="0">
                <a:solidFill>
                  <a:srgbClr val="92D050"/>
                </a:solidFill>
              </a:rPr>
              <a:t/>
            </a:r>
            <a:br>
              <a:rPr lang="fi-FI" sz="4000" b="1" dirty="0">
                <a:solidFill>
                  <a:srgbClr val="92D050"/>
                </a:solidFill>
              </a:rPr>
            </a:br>
            <a:r>
              <a:rPr lang="fi-FI" sz="4000" b="1" dirty="0" smtClean="0">
                <a:solidFill>
                  <a:srgbClr val="92D050"/>
                </a:solidFill>
              </a:rPr>
              <a:t>Reipasta syksyn jatkoa!</a:t>
            </a:r>
          </a:p>
          <a:p>
            <a:pPr marL="68580" indent="0" algn="ctr">
              <a:buNone/>
            </a:pPr>
            <a:endParaRPr lang="fi-FI" sz="4000" b="1" dirty="0" smtClean="0">
              <a:solidFill>
                <a:srgbClr val="92D050"/>
              </a:solidFill>
            </a:endParaRPr>
          </a:p>
          <a:p>
            <a:pPr marL="68580" indent="0" algn="ctr">
              <a:buNone/>
            </a:pPr>
            <a:endParaRPr lang="fi-FI" sz="4000" b="1" dirty="0" smtClean="0">
              <a:solidFill>
                <a:srgbClr val="92D050"/>
              </a:solidFill>
            </a:endParaRPr>
          </a:p>
          <a:p>
            <a:pPr marL="68580" indent="0" algn="ctr">
              <a:buNone/>
            </a:pPr>
            <a:endParaRPr lang="fi-FI" sz="4000" dirty="0">
              <a:solidFill>
                <a:srgbClr val="92D050"/>
              </a:solidFill>
            </a:endParaRPr>
          </a:p>
        </p:txBody>
      </p:sp>
      <p:pic>
        <p:nvPicPr>
          <p:cNvPr id="1026" name="Picture 2" descr="C:\Users\kalmari-m\AppData\Local\Microsoft\Windows\Temporary Internet Files\Content.Outlook\JP7HLG6H\20141014_18121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7" y="3212976"/>
            <a:ext cx="2640293" cy="1980220"/>
          </a:xfrm>
          <a:prstGeom prst="rect">
            <a:avLst/>
          </a:prstGeom>
          <a:noFill/>
          <a:scene3d>
            <a:camera prst="orthographicFront">
              <a:rot lat="300000" lon="20999996" rev="1620000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655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 smtClean="0"/>
              <a:t>Liikuntapalvelujen henkilöstö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Liikuntapäällikkö Anu Koistinen</a:t>
            </a:r>
          </a:p>
          <a:p>
            <a:r>
              <a:rPr lang="fi-FI" dirty="0"/>
              <a:t>Liikuntasihteeri Minna Kalmari</a:t>
            </a:r>
          </a:p>
          <a:p>
            <a:r>
              <a:rPr lang="fi-FI" dirty="0"/>
              <a:t>Suunnittelija Matti Mattila</a:t>
            </a:r>
          </a:p>
          <a:p>
            <a:r>
              <a:rPr lang="fi-FI" dirty="0"/>
              <a:t>Liikunnanohjaajat: Reima Kerman, </a:t>
            </a:r>
            <a:r>
              <a:rPr lang="fi-FI" dirty="0" err="1"/>
              <a:t>Kiki</a:t>
            </a:r>
            <a:r>
              <a:rPr lang="fi-FI" dirty="0"/>
              <a:t> Norrena, Sami Katko, Mira Vitikka, Joni Manner, Paula </a:t>
            </a:r>
            <a:r>
              <a:rPr lang="fi-FI" dirty="0" err="1"/>
              <a:t>Burkin</a:t>
            </a:r>
            <a:r>
              <a:rPr lang="fi-FI" dirty="0"/>
              <a:t> </a:t>
            </a:r>
            <a:endParaRPr lang="fi-FI" dirty="0" smtClean="0"/>
          </a:p>
          <a:p>
            <a:r>
              <a:rPr lang="fi-FI" dirty="0" smtClean="0"/>
              <a:t>Uinninopettaja: Teemu Jokelainen </a:t>
            </a:r>
            <a:endParaRPr lang="fi-FI" dirty="0"/>
          </a:p>
          <a:p>
            <a:r>
              <a:rPr lang="fi-FI" dirty="0"/>
              <a:t>Liikkuva koulu –hanketyöntekijä Pertti Yritys </a:t>
            </a:r>
          </a:p>
          <a:p>
            <a:pPr marL="68580" indent="0">
              <a:buNone/>
            </a:pPr>
            <a:endParaRPr lang="fi-FI" dirty="0" smtClean="0"/>
          </a:p>
          <a:p>
            <a:pPr marL="6858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1210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b="1" dirty="0" smtClean="0"/>
              <a:t>Sivistystoimen tilavaraamo </a:t>
            </a:r>
            <a:endParaRPr lang="fi-FI" sz="36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Inga Meidla: jäähalli, koulujen salit, Takomo, uimala</a:t>
            </a:r>
          </a:p>
          <a:p>
            <a:r>
              <a:rPr lang="fi-FI" dirty="0" smtClean="0"/>
              <a:t>Sari Korpela: kentät, nuorisotalot, Takomo, uimala, </a:t>
            </a:r>
            <a:r>
              <a:rPr lang="fi-FI" dirty="0" err="1" smtClean="0"/>
              <a:t>Rytkö</a:t>
            </a:r>
            <a:r>
              <a:rPr lang="fi-FI" dirty="0" smtClean="0"/>
              <a:t> </a:t>
            </a:r>
          </a:p>
          <a:p>
            <a:r>
              <a:rPr lang="fi-FI" dirty="0" smtClean="0"/>
              <a:t>Anita Kallinen </a:t>
            </a:r>
            <a:r>
              <a:rPr lang="fi-FI" dirty="0" smtClean="0"/>
              <a:t>-&gt;1.1.2017 </a:t>
            </a:r>
            <a:endParaRPr lang="fi-FI" dirty="0" smtClean="0"/>
          </a:p>
          <a:p>
            <a:r>
              <a:rPr lang="fi-FI" dirty="0" smtClean="0"/>
              <a:t>Iltavahtimestarin sijainen 23.9. saakka Arto Kuurlunti (hoitaa pääasiallisesti auditorio ja viikonloppuvarauksia)</a:t>
            </a:r>
          </a:p>
          <a:p>
            <a:r>
              <a:rPr lang="fi-FI" dirty="0" err="1" smtClean="0">
                <a:hlinkClick r:id="rId2"/>
              </a:rPr>
              <a:t>tilavaraamo@hyvinkaa.fi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507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Investoinnit </a:t>
            </a:r>
            <a:r>
              <a:rPr lang="fi-FI" b="1" dirty="0" smtClean="0"/>
              <a:t>2016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b="1" dirty="0" smtClean="0"/>
              <a:t>Uimalan peruskorjaus </a:t>
            </a:r>
            <a:r>
              <a:rPr lang="fi-FI" dirty="0" smtClean="0"/>
              <a:t>-&gt; valmistui huhtikuussa 2016</a:t>
            </a:r>
          </a:p>
          <a:p>
            <a:r>
              <a:rPr lang="fi-FI" b="1" dirty="0" smtClean="0"/>
              <a:t>Ulkoilureittien opastus </a:t>
            </a:r>
            <a:r>
              <a:rPr lang="fi-FI" dirty="0" smtClean="0"/>
              <a:t>-&gt; lähes valmis </a:t>
            </a:r>
            <a:r>
              <a:rPr lang="fi-FI" dirty="0" err="1" smtClean="0"/>
              <a:t>Sveitsinpuistoa</a:t>
            </a:r>
            <a:r>
              <a:rPr lang="fi-FI" dirty="0" smtClean="0"/>
              <a:t> </a:t>
            </a:r>
            <a:r>
              <a:rPr lang="fi-FI" dirty="0" err="1" smtClean="0"/>
              <a:t>lukuunottamatta</a:t>
            </a:r>
            <a:r>
              <a:rPr lang="fi-FI" dirty="0" smtClean="0"/>
              <a:t> -&gt;kartat menossa painoon </a:t>
            </a:r>
          </a:p>
          <a:p>
            <a:r>
              <a:rPr lang="fi-FI" b="1" dirty="0" smtClean="0"/>
              <a:t>Paavolan lähiliikuntapaikka </a:t>
            </a:r>
            <a:r>
              <a:rPr lang="fi-FI" dirty="0" smtClean="0"/>
              <a:t>-&gt; lähes valmis</a:t>
            </a:r>
          </a:p>
          <a:p>
            <a:r>
              <a:rPr lang="fi-FI" b="1" dirty="0" smtClean="0"/>
              <a:t>Hakalan tenniskenttien peruskorjaus </a:t>
            </a:r>
            <a:r>
              <a:rPr lang="fi-FI" dirty="0" smtClean="0"/>
              <a:t>-&gt; valmistuu ennen talven tuloa</a:t>
            </a:r>
          </a:p>
          <a:p>
            <a:r>
              <a:rPr lang="fi-FI" b="1" dirty="0" smtClean="0"/>
              <a:t>Jousikadun pysäköintialueen peruskorjaus </a:t>
            </a:r>
            <a:r>
              <a:rPr lang="fi-FI" dirty="0" smtClean="0"/>
              <a:t>-&gt; lähes valmis</a:t>
            </a:r>
          </a:p>
          <a:p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9003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Autofit/>
          </a:bodyPr>
          <a:lstStyle/>
          <a:p>
            <a:r>
              <a:rPr lang="fi-FI" b="1" dirty="0" smtClean="0"/>
              <a:t>Investoinnit 2017 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43608" y="1988840"/>
            <a:ext cx="6777317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fi-FI" dirty="0"/>
          </a:p>
          <a:p>
            <a:r>
              <a:rPr lang="fi-FI" b="1" dirty="0" smtClean="0"/>
              <a:t>Uimalan peruskorjaus, osa 2.-&gt; </a:t>
            </a:r>
            <a:r>
              <a:rPr lang="fi-FI" dirty="0" smtClean="0"/>
              <a:t>6,5 milj. €</a:t>
            </a:r>
          </a:p>
          <a:p>
            <a:r>
              <a:rPr lang="fi-FI" b="1" dirty="0" smtClean="0"/>
              <a:t>Lähiliikuntapaikka ?</a:t>
            </a:r>
          </a:p>
          <a:p>
            <a:r>
              <a:rPr lang="fi-FI" b="1" dirty="0" smtClean="0"/>
              <a:t>Jääliikuntakeskuksen kilpahallin tarvekartoitus-</a:t>
            </a:r>
            <a:r>
              <a:rPr lang="fi-FI" dirty="0" smtClean="0"/>
              <a:t>&gt; 30 000 €</a:t>
            </a:r>
          </a:p>
          <a:p>
            <a:r>
              <a:rPr lang="fi-FI" dirty="0" err="1" smtClean="0"/>
              <a:t>Kuvala</a:t>
            </a:r>
            <a:r>
              <a:rPr lang="fi-FI" dirty="0" smtClean="0"/>
              <a:t> 29.9. 2016 </a:t>
            </a:r>
            <a:r>
              <a:rPr lang="fi-FI" b="1" dirty="0" smtClean="0"/>
              <a:t>kalustoinvestoinnit </a:t>
            </a:r>
          </a:p>
          <a:p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205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i-FI" b="1" dirty="0" smtClean="0"/>
              <a:t>Hankkeet</a:t>
            </a:r>
            <a:br>
              <a:rPr lang="fi-FI" b="1" dirty="0" smtClean="0"/>
            </a:b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3987805"/>
          </a:xfrm>
        </p:spPr>
        <p:txBody>
          <a:bodyPr>
            <a:normAutofit/>
          </a:bodyPr>
          <a:lstStyle/>
          <a:p>
            <a:r>
              <a:rPr lang="fi-FI" b="1" dirty="0"/>
              <a:t>Sohvalta! -&gt; </a:t>
            </a:r>
            <a:r>
              <a:rPr lang="fi-FI" dirty="0"/>
              <a:t>vuorotyöntekijöiden matalankynnyksen liikunta</a:t>
            </a:r>
          </a:p>
          <a:p>
            <a:r>
              <a:rPr lang="fi-FI" b="1" dirty="0"/>
              <a:t>Liikkeelle! -&gt; </a:t>
            </a:r>
            <a:r>
              <a:rPr lang="fi-FI" dirty="0"/>
              <a:t>liikuntaa maahanmuuttajataustaisille</a:t>
            </a:r>
          </a:p>
          <a:p>
            <a:r>
              <a:rPr lang="fi-FI" b="1" dirty="0"/>
              <a:t>Fiilinkiä! -&gt; </a:t>
            </a:r>
            <a:r>
              <a:rPr lang="fi-FI" dirty="0"/>
              <a:t>liikuntaa kouluikäisille</a:t>
            </a:r>
          </a:p>
          <a:p>
            <a:r>
              <a:rPr lang="fi-FI" b="1" dirty="0"/>
              <a:t>Nuorten ryhmät -&gt; </a:t>
            </a:r>
            <a:r>
              <a:rPr lang="fi-FI" dirty="0" err="1"/>
              <a:t>Treenimix</a:t>
            </a:r>
            <a:r>
              <a:rPr lang="fi-FI" dirty="0"/>
              <a:t> yms.</a:t>
            </a:r>
          </a:p>
          <a:p>
            <a:r>
              <a:rPr lang="fi-FI" b="1" dirty="0"/>
              <a:t>Liikkuva koulu -&gt; </a:t>
            </a:r>
            <a:r>
              <a:rPr lang="fi-FI" dirty="0"/>
              <a:t>liikettä </a:t>
            </a:r>
            <a:r>
              <a:rPr lang="fi-FI" dirty="0" smtClean="0"/>
              <a:t>koulupäiviin</a:t>
            </a:r>
          </a:p>
          <a:p>
            <a:r>
              <a:rPr lang="fi-FI" b="1" dirty="0" smtClean="0"/>
              <a:t>SÄPINÄSUNNUNTAIT</a:t>
            </a:r>
            <a:r>
              <a:rPr lang="fi-FI" dirty="0" smtClean="0"/>
              <a:t> joka kuukauden toinen sunnuntai, seuroja mukaan!</a:t>
            </a:r>
            <a:endParaRPr lang="fi-FI" dirty="0"/>
          </a:p>
          <a:p>
            <a:endParaRPr lang="fi-FI" sz="1800" dirty="0"/>
          </a:p>
          <a:p>
            <a:pPr marL="68580" indent="0">
              <a:buNone/>
            </a:pPr>
            <a:endParaRPr lang="fi-FI" sz="2000" dirty="0" smtClean="0"/>
          </a:p>
          <a:p>
            <a:endParaRPr lang="fi-FI" dirty="0" smtClean="0"/>
          </a:p>
          <a:p>
            <a:pPr marL="6858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770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 smtClean="0">
                <a:solidFill>
                  <a:srgbClr val="92D050"/>
                </a:solidFill>
                <a:hlinkClick r:id="rId3"/>
              </a:rPr>
              <a:t>http://liikkuvahyvinkaa.</a:t>
            </a:r>
            <a:br>
              <a:rPr lang="fi-FI" b="1" dirty="0" smtClean="0">
                <a:solidFill>
                  <a:srgbClr val="92D050"/>
                </a:solidFill>
                <a:hlinkClick r:id="rId3"/>
              </a:rPr>
            </a:br>
            <a:r>
              <a:rPr lang="fi-FI" b="1" dirty="0" err="1" smtClean="0">
                <a:solidFill>
                  <a:srgbClr val="92D050"/>
                </a:solidFill>
                <a:hlinkClick r:id="rId3"/>
              </a:rPr>
              <a:t>blogspot.fi</a:t>
            </a:r>
            <a:r>
              <a:rPr lang="fi-FI" b="1" dirty="0" smtClean="0">
                <a:solidFill>
                  <a:srgbClr val="92D050"/>
                </a:solidFill>
              </a:rPr>
              <a:t> </a:t>
            </a:r>
            <a:endParaRPr lang="fi-FI" b="1" dirty="0">
              <a:solidFill>
                <a:srgbClr val="92D05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i-FI" sz="1600" dirty="0" smtClean="0"/>
          </a:p>
          <a:p>
            <a:r>
              <a:rPr lang="fi-FI" sz="1600" dirty="0" smtClean="0"/>
              <a:t>Hyvinkääläisillä seuroilla</a:t>
            </a:r>
            <a:r>
              <a:rPr lang="fi-FI" sz="1600" dirty="0"/>
              <a:t>, yhdistyksillä, jaostoilla ja järjestöillä on mahdollisuus </a:t>
            </a:r>
            <a:r>
              <a:rPr lang="fi-FI" sz="1600" dirty="0" smtClean="0"/>
              <a:t>edistää </a:t>
            </a:r>
            <a:r>
              <a:rPr lang="fi-FI" sz="1600" dirty="0"/>
              <a:t>kestävän liikkumisen asemaa omalta ja jäsentensä </a:t>
            </a:r>
            <a:r>
              <a:rPr lang="fi-FI" sz="1600" dirty="0" smtClean="0"/>
              <a:t>osalta</a:t>
            </a:r>
          </a:p>
          <a:p>
            <a:r>
              <a:rPr lang="fi-FI" sz="1600" b="1" dirty="0" smtClean="0"/>
              <a:t>Kerro </a:t>
            </a:r>
            <a:r>
              <a:rPr lang="fi-FI" sz="1600" dirty="0" smtClean="0"/>
              <a:t>omia ajatuksia </a:t>
            </a:r>
            <a:r>
              <a:rPr lang="fi-FI" sz="1600" dirty="0"/>
              <a:t>kävelyn, pyöräilyn ja joukkoliikenteen edistämisestä seura- ja yhdistystoiminnassa </a:t>
            </a:r>
            <a:r>
              <a:rPr lang="fi-FI" sz="1600" b="1" dirty="0"/>
              <a:t>Liikkuva </a:t>
            </a:r>
            <a:r>
              <a:rPr lang="fi-FI" sz="1600" b="1" dirty="0" smtClean="0"/>
              <a:t>Hyvinkää </a:t>
            </a:r>
            <a:r>
              <a:rPr lang="fi-FI" sz="1600" b="1" dirty="0" err="1" smtClean="0"/>
              <a:t>-blogissa</a:t>
            </a:r>
            <a:r>
              <a:rPr lang="fi-FI" sz="1600" dirty="0" smtClean="0"/>
              <a:t>, </a:t>
            </a:r>
            <a:r>
              <a:rPr lang="fi-FI" sz="1600" u="sng" dirty="0" smtClean="0">
                <a:hlinkClick r:id="rId3"/>
              </a:rPr>
              <a:t>http</a:t>
            </a:r>
            <a:r>
              <a:rPr lang="fi-FI" sz="1600" u="sng" dirty="0">
                <a:hlinkClick r:id="rId3"/>
              </a:rPr>
              <a:t>://</a:t>
            </a:r>
            <a:r>
              <a:rPr lang="fi-FI" sz="1600" u="sng" dirty="0" smtClean="0">
                <a:hlinkClick r:id="rId3"/>
              </a:rPr>
              <a:t>liikkuvahyvinkaa.blogspot.fi</a:t>
            </a:r>
            <a:endParaRPr lang="fi-FI" sz="1600" u="sng" dirty="0" smtClean="0"/>
          </a:p>
          <a:p>
            <a:r>
              <a:rPr lang="fi-FI" sz="1600" dirty="0"/>
              <a:t>L</a:t>
            </a:r>
            <a:r>
              <a:rPr lang="fi-FI" sz="1600" dirty="0" smtClean="0"/>
              <a:t>iikkumiseen </a:t>
            </a:r>
            <a:r>
              <a:rPr lang="fi-FI" sz="1600" dirty="0"/>
              <a:t>liittyviä tarinoita tai ideoita </a:t>
            </a:r>
            <a:r>
              <a:rPr lang="fi-FI" sz="1600" dirty="0" smtClean="0"/>
              <a:t>voi lähettää: </a:t>
            </a:r>
            <a:r>
              <a:rPr lang="fi-FI" sz="1600" u="sng" dirty="0" err="1" smtClean="0">
                <a:hlinkClick r:id="rId4"/>
              </a:rPr>
              <a:t>tapio.kinnunen@strafica.fi</a:t>
            </a:r>
            <a:r>
              <a:rPr lang="fi-FI" sz="1600" dirty="0" smtClean="0"/>
              <a:t> tai </a:t>
            </a:r>
            <a:r>
              <a:rPr lang="fi-FI" sz="1600" u="sng" dirty="0" err="1" smtClean="0">
                <a:hlinkClick r:id="rId5"/>
              </a:rPr>
              <a:t>marjukka.aronen@hyvinkaa.fi</a:t>
            </a:r>
            <a:r>
              <a:rPr lang="fi-FI" sz="1600" dirty="0"/>
              <a:t>. </a:t>
            </a:r>
            <a:endParaRPr lang="fi-FI" sz="1600" dirty="0" smtClean="0"/>
          </a:p>
          <a:p>
            <a:pPr marL="68580" indent="0">
              <a:buNone/>
            </a:pPr>
            <a:r>
              <a:rPr lang="fi-FI" sz="1600" dirty="0"/>
              <a:t> </a:t>
            </a:r>
            <a:r>
              <a:rPr lang="fi-FI" sz="1600" dirty="0" smtClean="0"/>
              <a:t>     Laitathan </a:t>
            </a:r>
            <a:r>
              <a:rPr lang="fi-FI" sz="1600" dirty="0"/>
              <a:t>omat ja seurasi tiedot mukaan viestiin.</a:t>
            </a:r>
          </a:p>
          <a:p>
            <a:endParaRPr lang="fi-FI" sz="16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196752"/>
            <a:ext cx="969963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Lipalogo_ilmantaustaa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437112"/>
            <a:ext cx="1289323" cy="1300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642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>
                <a:hlinkClick r:id="rId3"/>
              </a:rPr>
              <a:t>http://</a:t>
            </a:r>
            <a:r>
              <a:rPr lang="fi-FI" b="1" dirty="0" smtClean="0">
                <a:hlinkClick r:id="rId3"/>
              </a:rPr>
              <a:t>www.unelmatliikkeelle.fi</a:t>
            </a:r>
            <a:r>
              <a:rPr lang="fi-FI" b="1" dirty="0" smtClean="0"/>
              <a:t/>
            </a:r>
            <a:br>
              <a:rPr lang="fi-FI" b="1" dirty="0" smtClean="0"/>
            </a:b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1800" dirty="0"/>
              <a:t>Unelmat liikkeelle on valtakunnallisesti levittäytyvä tapa toimia, joka innostaa, </a:t>
            </a:r>
            <a:r>
              <a:rPr lang="fi-FI" sz="1800" dirty="0" err="1"/>
              <a:t>osallistaa</a:t>
            </a:r>
            <a:r>
              <a:rPr lang="fi-FI" sz="1800" dirty="0"/>
              <a:t>, verkottaa ja rohkaisee kokeilemaan. </a:t>
            </a:r>
            <a:endParaRPr lang="fi-FI" sz="1800" dirty="0" smtClean="0"/>
          </a:p>
          <a:p>
            <a:r>
              <a:rPr lang="fi-FI" sz="1800" dirty="0" smtClean="0"/>
              <a:t>Tavoitteena </a:t>
            </a:r>
            <a:r>
              <a:rPr lang="fi-FI" sz="1800" dirty="0"/>
              <a:t>on uudella tavalla </a:t>
            </a:r>
            <a:r>
              <a:rPr lang="fi-FI" sz="1800" b="1" dirty="0"/>
              <a:t>lisätä liikettä, iloa ja hyvinvointia suomalaisille - saada unelmat </a:t>
            </a:r>
            <a:r>
              <a:rPr lang="fi-FI" sz="1800" b="1" dirty="0" smtClean="0"/>
              <a:t>liikkeelle.</a:t>
            </a:r>
          </a:p>
          <a:p>
            <a:r>
              <a:rPr lang="fi-FI" sz="1800" dirty="0" smtClean="0"/>
              <a:t>Mukana </a:t>
            </a:r>
            <a:r>
              <a:rPr lang="fi-FI" sz="1800" dirty="0"/>
              <a:t>toiminnassa on järjestöjä, yhdistyksiä sekä jo 130 paikkakuntaa</a:t>
            </a:r>
            <a:r>
              <a:rPr lang="fi-FI" sz="1800" dirty="0" smtClean="0"/>
              <a:t>.</a:t>
            </a:r>
          </a:p>
          <a:p>
            <a:r>
              <a:rPr lang="fi-FI" sz="1800" dirty="0" smtClean="0"/>
              <a:t>Matka </a:t>
            </a:r>
            <a:r>
              <a:rPr lang="fi-FI" sz="1800" dirty="0"/>
              <a:t>jatkuu syyskuussa </a:t>
            </a:r>
            <a:r>
              <a:rPr lang="fi-FI" sz="1800" b="1" dirty="0"/>
              <a:t>Liikkumisen unelmakuukautena kohti Liikkumisen unelmavuotta 2017. </a:t>
            </a:r>
            <a:endParaRPr lang="fi-FI" b="1" dirty="0" smtClean="0"/>
          </a:p>
        </p:txBody>
      </p:sp>
    </p:spTree>
    <p:extLst>
      <p:ext uri="{BB962C8B-B14F-4D97-AF65-F5344CB8AC3E}">
        <p14:creationId xmlns:p14="http://schemas.microsoft.com/office/powerpoint/2010/main" val="59331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/>
          <a:lstStyle/>
          <a:p>
            <a:r>
              <a:rPr lang="fi-FI" b="1" dirty="0" smtClean="0"/>
              <a:t>KKI –hanketuki 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43608" y="2276872"/>
            <a:ext cx="6777317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fi-FI" sz="1200" dirty="0"/>
          </a:p>
          <a:p>
            <a:r>
              <a:rPr lang="fi-FI" sz="1800" b="1" dirty="0" smtClean="0">
                <a:hlinkClick r:id="rId3"/>
              </a:rPr>
              <a:t>http://www.kkiohjelma.fi/hanketuki/kki-hanketuki</a:t>
            </a:r>
            <a:endParaRPr lang="fi-FI" sz="1800" b="1" dirty="0" smtClean="0"/>
          </a:p>
          <a:p>
            <a:endParaRPr lang="fi-FI" sz="1800" b="1" dirty="0" smtClean="0"/>
          </a:p>
          <a:p>
            <a:r>
              <a:rPr lang="fi-FI" sz="1800" dirty="0" smtClean="0"/>
              <a:t>Hanketukihaku </a:t>
            </a:r>
            <a:r>
              <a:rPr lang="fi-FI" sz="1800" dirty="0"/>
              <a:t>on avoin kaikille rekisteröidyille </a:t>
            </a:r>
            <a:r>
              <a:rPr lang="fi-FI" sz="1800" dirty="0" smtClean="0"/>
              <a:t>yhteisöille -&gt; </a:t>
            </a:r>
            <a:r>
              <a:rPr lang="fi-FI" sz="1800" b="1" dirty="0" smtClean="0"/>
              <a:t>haku 30.9. mennessä </a:t>
            </a:r>
            <a:endParaRPr lang="fi-FI" sz="1800" b="1" dirty="0" smtClean="0"/>
          </a:p>
          <a:p>
            <a:pPr marL="68580" indent="0">
              <a:buNone/>
            </a:pPr>
            <a:r>
              <a:rPr lang="fi-FI" sz="1800" dirty="0" smtClean="0"/>
              <a:t> </a:t>
            </a:r>
          </a:p>
          <a:p>
            <a:r>
              <a:rPr lang="fi-FI" sz="1800" dirty="0" smtClean="0"/>
              <a:t>Hanketuella </a:t>
            </a:r>
            <a:r>
              <a:rPr lang="fi-FI" sz="1800" dirty="0"/>
              <a:t>kannustetaan huomioimaan erityisesti seuraavia </a:t>
            </a:r>
            <a:r>
              <a:rPr lang="fi-FI" sz="1800" dirty="0" err="1" smtClean="0"/>
              <a:t>KKI-ohjelman</a:t>
            </a:r>
            <a:r>
              <a:rPr lang="fi-FI" sz="1800" dirty="0" smtClean="0"/>
              <a:t> </a:t>
            </a:r>
            <a:r>
              <a:rPr lang="fi-FI" sz="1800" dirty="0"/>
              <a:t>tärkeitä painopistealueita: </a:t>
            </a:r>
            <a:r>
              <a:rPr lang="fi-FI" sz="1800" dirty="0" smtClean="0"/>
              <a:t>	</a:t>
            </a:r>
            <a:endParaRPr lang="fi-FI" sz="1800" dirty="0"/>
          </a:p>
          <a:p>
            <a:pPr marL="68580" indent="0">
              <a:buNone/>
            </a:pPr>
            <a:r>
              <a:rPr lang="fi-FI" sz="1800" dirty="0" smtClean="0"/>
              <a:t>    &gt; </a:t>
            </a:r>
            <a:r>
              <a:rPr lang="fi-FI" sz="1800" dirty="0" smtClean="0"/>
              <a:t>liikuntaneuvonta </a:t>
            </a:r>
            <a:r>
              <a:rPr lang="fi-FI" sz="1800" dirty="0"/>
              <a:t>osana liikunnan palveluketjua,  </a:t>
            </a:r>
          </a:p>
          <a:p>
            <a:pPr marL="68580" indent="0">
              <a:buNone/>
            </a:pPr>
            <a:r>
              <a:rPr lang="fi-FI" sz="1800" dirty="0" smtClean="0"/>
              <a:t>    &gt; työyhteisöjen </a:t>
            </a:r>
            <a:r>
              <a:rPr lang="fi-FI" sz="1800" dirty="0"/>
              <a:t>liikuntaa ja terveyttä tukevat mallit </a:t>
            </a:r>
          </a:p>
          <a:p>
            <a:pPr marL="68580" indent="0">
              <a:buNone/>
            </a:pPr>
            <a:r>
              <a:rPr lang="fi-FI" sz="1800" dirty="0" smtClean="0"/>
              <a:t>    &gt; fyysisesti </a:t>
            </a:r>
            <a:r>
              <a:rPr lang="fi-FI" sz="1800" dirty="0"/>
              <a:t>huonokuntoisten miesten </a:t>
            </a:r>
            <a:r>
              <a:rPr lang="fi-FI" sz="1800" dirty="0" smtClean="0"/>
              <a:t>aktivointi</a:t>
            </a:r>
            <a:endParaRPr lang="fi-FI" sz="1800" dirty="0"/>
          </a:p>
          <a:p>
            <a:endParaRPr lang="fi-FI" sz="1800" b="1" dirty="0" smtClean="0"/>
          </a:p>
          <a:p>
            <a:pPr marL="68580" lvl="0" indent="0">
              <a:buNone/>
            </a:pPr>
            <a:endParaRPr lang="fi-FI" sz="1800" dirty="0" smtClean="0"/>
          </a:p>
          <a:p>
            <a:pPr lvl="0"/>
            <a:endParaRPr lang="fi-FI" sz="1800" dirty="0" smtClean="0"/>
          </a:p>
          <a:p>
            <a:pPr lvl="0"/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369242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2901</TotalTime>
  <Words>427</Words>
  <Application>Microsoft Office PowerPoint</Application>
  <PresentationFormat>Näytössä katseltava diaesitys (4:3)</PresentationFormat>
  <Paragraphs>122</Paragraphs>
  <Slides>14</Slides>
  <Notes>9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15" baseType="lpstr">
      <vt:lpstr>Austin</vt:lpstr>
      <vt:lpstr>Seurafoorumi 8.9.2016</vt:lpstr>
      <vt:lpstr>Liikuntapalvelujen henkilöstö</vt:lpstr>
      <vt:lpstr>Sivistystoimen tilavaraamo </vt:lpstr>
      <vt:lpstr>Investoinnit 2016</vt:lpstr>
      <vt:lpstr>Investoinnit 2017 </vt:lpstr>
      <vt:lpstr>Hankkeet </vt:lpstr>
      <vt:lpstr>http://liikkuvahyvinkaa. blogspot.fi </vt:lpstr>
      <vt:lpstr>http://www.unelmatliikkeelle.fi </vt:lpstr>
      <vt:lpstr>KKI –hanketuki </vt:lpstr>
      <vt:lpstr>Salivuorojen jakoperusteet (kuvala 11.12.2014 § 101) </vt:lpstr>
      <vt:lpstr>Salivuorojen jakoperusteet (kuvala 11.12.2014 § 101) </vt:lpstr>
      <vt:lpstr>Kausi 2016-2017</vt:lpstr>
      <vt:lpstr>Muuta</vt:lpstr>
      <vt:lpstr>PowerPoint-esitys</vt:lpstr>
    </vt:vector>
  </TitlesOfParts>
  <Company>Hyvinkään Kaupunki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Seurafoorumi 4.3.2014</dc:title>
  <dc:creator>Kalmari Minna</dc:creator>
  <cp:lastModifiedBy>Koistinen Anu</cp:lastModifiedBy>
  <cp:revision>118</cp:revision>
  <cp:lastPrinted>2016-09-08T11:42:46Z</cp:lastPrinted>
  <dcterms:created xsi:type="dcterms:W3CDTF">2014-02-17T08:01:02Z</dcterms:created>
  <dcterms:modified xsi:type="dcterms:W3CDTF">2016-09-08T11:52:29Z</dcterms:modified>
</cp:coreProperties>
</file>