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4" r:id="rId3"/>
    <p:sldId id="265" r:id="rId4"/>
    <p:sldId id="288" r:id="rId5"/>
    <p:sldId id="289" r:id="rId6"/>
    <p:sldId id="290" r:id="rId7"/>
    <p:sldId id="284" r:id="rId8"/>
    <p:sldId id="287" r:id="rId9"/>
    <p:sldId id="260" r:id="rId10"/>
    <p:sldId id="285" r:id="rId11"/>
    <p:sldId id="286" r:id="rId12"/>
    <p:sldId id="269" r:id="rId13"/>
    <p:sldId id="283" r:id="rId14"/>
    <p:sldId id="282" r:id="rId15"/>
    <p:sldId id="277" r:id="rId16"/>
    <p:sldId id="279" r:id="rId17"/>
  </p:sldIdLst>
  <p:sldSz cx="9144000" cy="6858000" type="screen4x3"/>
  <p:notesSz cx="6797675" cy="9928225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9" autoAdjust="0"/>
    <p:restoredTop sz="94660"/>
  </p:normalViewPr>
  <p:slideViewPr>
    <p:cSldViewPr>
      <p:cViewPr>
        <p:scale>
          <a:sx n="115" d="100"/>
          <a:sy n="115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E93D9-AE63-440F-ACDB-1C01570B763C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8654CAE-EBE7-4A6E-99ED-77FE15FB4C00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2000" b="1" dirty="0" smtClean="0"/>
            <a:t>LIIKUNTA-</a:t>
          </a:r>
        </a:p>
        <a:p>
          <a:r>
            <a:rPr lang="fi-FI" sz="2000" b="1" dirty="0" smtClean="0"/>
            <a:t>PALVELUT  </a:t>
          </a:r>
          <a:endParaRPr lang="fi-FI" sz="2000" b="1" dirty="0"/>
        </a:p>
      </dgm:t>
    </dgm:pt>
    <dgm:pt modelId="{74C410DA-52A1-43F3-B323-056AD8449F61}" type="parTrans" cxnId="{730596CD-43E2-40C9-9095-E2EC97890DD7}">
      <dgm:prSet/>
      <dgm:spPr/>
      <dgm:t>
        <a:bodyPr/>
        <a:lstStyle/>
        <a:p>
          <a:endParaRPr lang="fi-FI"/>
        </a:p>
      </dgm:t>
    </dgm:pt>
    <dgm:pt modelId="{546C6E83-CD43-4750-BB44-5F06D527BA08}" type="sibTrans" cxnId="{730596CD-43E2-40C9-9095-E2EC97890DD7}">
      <dgm:prSet/>
      <dgm:spPr/>
      <dgm:t>
        <a:bodyPr/>
        <a:lstStyle/>
        <a:p>
          <a:endParaRPr lang="fi-FI"/>
        </a:p>
      </dgm:t>
    </dgm:pt>
    <dgm:pt modelId="{9CE16421-DE6F-4473-B7D6-3CF174F84756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400" b="1" dirty="0" smtClean="0">
              <a:solidFill>
                <a:schemeClr val="bg1"/>
              </a:solidFill>
            </a:rPr>
            <a:t>Liikunta-</a:t>
          </a:r>
        </a:p>
        <a:p>
          <a:r>
            <a:rPr lang="fi-FI" sz="1400" b="1" dirty="0" smtClean="0">
              <a:solidFill>
                <a:schemeClr val="bg1"/>
              </a:solidFill>
            </a:rPr>
            <a:t>päällikkö </a:t>
          </a:r>
          <a:endParaRPr lang="fi-FI" sz="1400" b="1" dirty="0">
            <a:solidFill>
              <a:schemeClr val="bg1"/>
            </a:solidFill>
          </a:endParaRPr>
        </a:p>
      </dgm:t>
    </dgm:pt>
    <dgm:pt modelId="{16ABB58D-B70D-4D58-8819-9B9714B3228D}" type="parTrans" cxnId="{2F211BAA-1AA8-4ACC-A1CB-F0E756E07A23}">
      <dgm:prSet/>
      <dgm:spPr/>
      <dgm:t>
        <a:bodyPr/>
        <a:lstStyle/>
        <a:p>
          <a:endParaRPr lang="fi-FI"/>
        </a:p>
      </dgm:t>
    </dgm:pt>
    <dgm:pt modelId="{AC2DA82B-D52B-42A6-9F08-7C3F9E7D64D0}" type="sibTrans" cxnId="{2F211BAA-1AA8-4ACC-A1CB-F0E756E07A23}">
      <dgm:prSet/>
      <dgm:spPr/>
      <dgm:t>
        <a:bodyPr/>
        <a:lstStyle/>
        <a:p>
          <a:endParaRPr lang="fi-FI"/>
        </a:p>
      </dgm:t>
    </dgm:pt>
    <dgm:pt modelId="{00BF9485-DB86-40B8-B386-C253FD505956}">
      <dgm:prSet phldrT="[Teksti]" custT="1"/>
      <dgm:spPr>
        <a:solidFill>
          <a:srgbClr val="009DA5"/>
        </a:solidFill>
      </dgm:spPr>
      <dgm:t>
        <a:bodyPr/>
        <a:lstStyle/>
        <a:p>
          <a:endParaRPr lang="fi-FI" sz="1000" b="1" dirty="0" smtClean="0"/>
        </a:p>
        <a:p>
          <a:r>
            <a:rPr lang="fi-FI" sz="1200" b="1" dirty="0" smtClean="0"/>
            <a:t>Liikuntasihteeri</a:t>
          </a:r>
        </a:p>
        <a:p>
          <a:r>
            <a:rPr lang="fi-FI" sz="1000" b="1" dirty="0" smtClean="0"/>
            <a:t>* terveysliikunta, liikunnanohjaus, uimalan asiakaspalvelu </a:t>
          </a:r>
        </a:p>
        <a:p>
          <a:endParaRPr lang="fi-FI" sz="1200" dirty="0" smtClean="0"/>
        </a:p>
      </dgm:t>
    </dgm:pt>
    <dgm:pt modelId="{7EAC2D27-8864-4189-A92C-21120DA10C78}" type="parTrans" cxnId="{2F2F4354-19D3-4FB1-B429-45D045989702}">
      <dgm:prSet/>
      <dgm:spPr/>
      <dgm:t>
        <a:bodyPr/>
        <a:lstStyle/>
        <a:p>
          <a:endParaRPr lang="fi-FI"/>
        </a:p>
      </dgm:t>
    </dgm:pt>
    <dgm:pt modelId="{57277DDF-602E-4045-BFC9-48961C12195D}" type="sibTrans" cxnId="{2F2F4354-19D3-4FB1-B429-45D045989702}">
      <dgm:prSet/>
      <dgm:spPr/>
      <dgm:t>
        <a:bodyPr/>
        <a:lstStyle/>
        <a:p>
          <a:endParaRPr lang="fi-FI"/>
        </a:p>
      </dgm:t>
    </dgm:pt>
    <dgm:pt modelId="{2FC956BA-132D-40E5-8F2E-602724E05231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200" b="1" dirty="0" smtClean="0"/>
            <a:t>Tilavaraamo</a:t>
          </a:r>
        </a:p>
        <a:p>
          <a:r>
            <a:rPr lang="fi-FI" sz="1000" b="1" dirty="0" smtClean="0"/>
            <a:t>* koulu- ja nuorisotilat, kentät, jäät, avainkortit </a:t>
          </a:r>
          <a:endParaRPr lang="fi-FI" sz="1000" b="1" dirty="0"/>
        </a:p>
      </dgm:t>
    </dgm:pt>
    <dgm:pt modelId="{6AECE0D9-AAA2-4CA7-A160-9E0C58835736}" type="parTrans" cxnId="{1CED0808-A7AC-4777-80DC-05AC53321EDC}">
      <dgm:prSet/>
      <dgm:spPr/>
      <dgm:t>
        <a:bodyPr/>
        <a:lstStyle/>
        <a:p>
          <a:endParaRPr lang="fi-FI"/>
        </a:p>
      </dgm:t>
    </dgm:pt>
    <dgm:pt modelId="{F91733E3-988C-422E-B24C-F91B9272FE12}" type="sibTrans" cxnId="{1CED0808-A7AC-4777-80DC-05AC53321EDC}">
      <dgm:prSet/>
      <dgm:spPr/>
      <dgm:t>
        <a:bodyPr/>
        <a:lstStyle/>
        <a:p>
          <a:endParaRPr lang="fi-FI"/>
        </a:p>
      </dgm:t>
    </dgm:pt>
    <dgm:pt modelId="{CC03F1B4-7994-48A3-8F7F-72992304E32C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200" b="1" dirty="0" smtClean="0"/>
            <a:t>Liikuntapaikat</a:t>
          </a:r>
          <a:r>
            <a:rPr lang="fi-FI" sz="1000" b="1" dirty="0" smtClean="0"/>
            <a:t> </a:t>
          </a:r>
        </a:p>
        <a:p>
          <a:r>
            <a:rPr lang="fi-FI" sz="1000" b="1" dirty="0" smtClean="0"/>
            <a:t>* kunnossapito tilataan tekniseltä palvelukeskukselta </a:t>
          </a:r>
          <a:endParaRPr lang="fi-FI" sz="1000" b="1" dirty="0"/>
        </a:p>
      </dgm:t>
    </dgm:pt>
    <dgm:pt modelId="{DD112203-1CEE-49BC-9D47-FA6666EA1A90}" type="parTrans" cxnId="{E84505E3-1FB0-4E3D-86CC-6BE5C9728615}">
      <dgm:prSet/>
      <dgm:spPr/>
      <dgm:t>
        <a:bodyPr/>
        <a:lstStyle/>
        <a:p>
          <a:endParaRPr lang="fi-FI"/>
        </a:p>
      </dgm:t>
    </dgm:pt>
    <dgm:pt modelId="{A48D68FF-BC6A-46C4-801C-9B94958572D4}" type="sibTrans" cxnId="{E84505E3-1FB0-4E3D-86CC-6BE5C9728615}">
      <dgm:prSet/>
      <dgm:spPr/>
      <dgm:t>
        <a:bodyPr/>
        <a:lstStyle/>
        <a:p>
          <a:endParaRPr lang="fi-FI"/>
        </a:p>
      </dgm:t>
    </dgm:pt>
    <dgm:pt modelId="{CB23F5CE-D4E3-44D0-BA37-EA933E0C45D4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200" b="1" dirty="0" smtClean="0"/>
            <a:t>Asiakkaat</a:t>
          </a:r>
        </a:p>
        <a:p>
          <a:r>
            <a:rPr lang="fi-FI" sz="1000" b="1" dirty="0" smtClean="0"/>
            <a:t>* seurat, yhdistykset, kuntalaiset, koulut, päiväkodit, muut tahot </a:t>
          </a:r>
        </a:p>
      </dgm:t>
    </dgm:pt>
    <dgm:pt modelId="{0A928BBB-FA62-4773-A8E6-82F372D0F9F5}" type="parTrans" cxnId="{91E2BE65-89AB-4048-9BD6-8D1A793D96EE}">
      <dgm:prSet/>
      <dgm:spPr/>
      <dgm:t>
        <a:bodyPr/>
        <a:lstStyle/>
        <a:p>
          <a:endParaRPr lang="fi-FI"/>
        </a:p>
      </dgm:t>
    </dgm:pt>
    <dgm:pt modelId="{1921B8CD-DFB7-4AF2-90A4-1B55A19843F7}" type="sibTrans" cxnId="{91E2BE65-89AB-4048-9BD6-8D1A793D96EE}">
      <dgm:prSet/>
      <dgm:spPr/>
      <dgm:t>
        <a:bodyPr/>
        <a:lstStyle/>
        <a:p>
          <a:endParaRPr lang="fi-FI"/>
        </a:p>
      </dgm:t>
    </dgm:pt>
    <dgm:pt modelId="{98D60F60-E308-40AE-8C24-39D4A7990583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200" b="1" dirty="0" smtClean="0"/>
            <a:t>Liikuntapaikka-mestari </a:t>
          </a:r>
        </a:p>
        <a:p>
          <a:r>
            <a:rPr lang="fi-FI" sz="1000" b="1" dirty="0" smtClean="0"/>
            <a:t>* Liikuntapaikka-rakentamisen hankkeet ja projektit </a:t>
          </a:r>
          <a:endParaRPr lang="fi-FI" sz="1000" b="1" dirty="0"/>
        </a:p>
      </dgm:t>
    </dgm:pt>
    <dgm:pt modelId="{E1D92CDC-96E3-4A77-80E6-ABF2A970B5BC}" type="parTrans" cxnId="{42A5D783-759D-4918-900E-F57D665BF0D2}">
      <dgm:prSet/>
      <dgm:spPr/>
      <dgm:t>
        <a:bodyPr/>
        <a:lstStyle/>
        <a:p>
          <a:endParaRPr lang="fi-FI"/>
        </a:p>
      </dgm:t>
    </dgm:pt>
    <dgm:pt modelId="{A9FADD43-0A97-436E-B2F9-E96751DCFBE2}" type="sibTrans" cxnId="{42A5D783-759D-4918-900E-F57D665BF0D2}">
      <dgm:prSet/>
      <dgm:spPr/>
      <dgm:t>
        <a:bodyPr/>
        <a:lstStyle/>
        <a:p>
          <a:endParaRPr lang="fi-FI"/>
        </a:p>
      </dgm:t>
    </dgm:pt>
    <dgm:pt modelId="{2D05F0DA-D346-42CD-900D-7776B848B5C2}" type="pres">
      <dgm:prSet presAssocID="{5DEE93D9-AE63-440F-ACDB-1C01570B763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A7342AD2-B3C6-40F7-92DD-7B0ED8580511}" type="pres">
      <dgm:prSet presAssocID="{88654CAE-EBE7-4A6E-99ED-77FE15FB4C00}" presName="Parent" presStyleLbl="node0" presStyleIdx="0" presStyleCnt="1" custScaleX="125115" custScaleY="127498">
        <dgm:presLayoutVars>
          <dgm:chMax val="6"/>
          <dgm:chPref val="6"/>
        </dgm:presLayoutVars>
      </dgm:prSet>
      <dgm:spPr/>
      <dgm:t>
        <a:bodyPr/>
        <a:lstStyle/>
        <a:p>
          <a:endParaRPr lang="fi-FI"/>
        </a:p>
      </dgm:t>
    </dgm:pt>
    <dgm:pt modelId="{308BDAD9-2435-4FB5-BD9E-EC570715C614}" type="pres">
      <dgm:prSet presAssocID="{9CE16421-DE6F-4473-B7D6-3CF174F84756}" presName="Accent1" presStyleCnt="0"/>
      <dgm:spPr/>
    </dgm:pt>
    <dgm:pt modelId="{267D7984-63C2-4F65-9D95-464CE0B2948F}" type="pres">
      <dgm:prSet presAssocID="{9CE16421-DE6F-4473-B7D6-3CF174F84756}" presName="Accent" presStyleLbl="bgShp" presStyleIdx="0" presStyleCnt="6"/>
      <dgm:spPr/>
    </dgm:pt>
    <dgm:pt modelId="{BB139250-A84F-4DD8-B555-50AE8AF834B7}" type="pres">
      <dgm:prSet presAssocID="{9CE16421-DE6F-4473-B7D6-3CF174F84756}" presName="Child1" presStyleLbl="node1" presStyleIdx="0" presStyleCnt="6" custScaleX="123185" custScaleY="1116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F92B822-B72A-491C-93F4-2AC36FF6ADC2}" type="pres">
      <dgm:prSet presAssocID="{00BF9485-DB86-40B8-B386-C253FD505956}" presName="Accent2" presStyleCnt="0"/>
      <dgm:spPr/>
    </dgm:pt>
    <dgm:pt modelId="{C66F8F2C-18BB-42F0-855B-A02701E4C18D}" type="pres">
      <dgm:prSet presAssocID="{00BF9485-DB86-40B8-B386-C253FD505956}" presName="Accent" presStyleLbl="bgShp" presStyleIdx="1" presStyleCnt="6"/>
      <dgm:spPr/>
    </dgm:pt>
    <dgm:pt modelId="{3A2D2747-636B-4839-946F-36501E2720DA}" type="pres">
      <dgm:prSet presAssocID="{00BF9485-DB86-40B8-B386-C253FD505956}" presName="Child2" presStyleLbl="node1" presStyleIdx="1" presStyleCnt="6" custScaleX="120958" custScaleY="1228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88F9FB3-945A-46B3-8FC2-2775F4211D29}" type="pres">
      <dgm:prSet presAssocID="{2FC956BA-132D-40E5-8F2E-602724E05231}" presName="Accent3" presStyleCnt="0"/>
      <dgm:spPr/>
    </dgm:pt>
    <dgm:pt modelId="{0AABC7B4-A9CF-44B9-9740-92DA78C2E662}" type="pres">
      <dgm:prSet presAssocID="{2FC956BA-132D-40E5-8F2E-602724E05231}" presName="Accent" presStyleLbl="bgShp" presStyleIdx="2" presStyleCnt="6"/>
      <dgm:spPr/>
    </dgm:pt>
    <dgm:pt modelId="{6746E47B-86A6-482E-9E10-2FBB4998776C}" type="pres">
      <dgm:prSet presAssocID="{2FC956BA-132D-40E5-8F2E-602724E05231}" presName="Child3" presStyleLbl="node1" presStyleIdx="2" presStyleCnt="6" custScaleX="123067" custScaleY="1234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C1F4C3E-ADBD-4DBD-9D68-DA8C2A4C9E2B}" type="pres">
      <dgm:prSet presAssocID="{CC03F1B4-7994-48A3-8F7F-72992304E32C}" presName="Accent4" presStyleCnt="0"/>
      <dgm:spPr/>
    </dgm:pt>
    <dgm:pt modelId="{CF949B8B-C099-422D-A8A7-7AD515422C52}" type="pres">
      <dgm:prSet presAssocID="{CC03F1B4-7994-48A3-8F7F-72992304E32C}" presName="Accent" presStyleLbl="bgShp" presStyleIdx="3" presStyleCnt="6"/>
      <dgm:spPr/>
    </dgm:pt>
    <dgm:pt modelId="{306492B5-94C5-4574-B068-E5FF37C71BCC}" type="pres">
      <dgm:prSet presAssocID="{CC03F1B4-7994-48A3-8F7F-72992304E32C}" presName="Child4" presStyleLbl="node1" presStyleIdx="3" presStyleCnt="6" custScaleX="122886" custScaleY="1112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3483C7E-AC2C-4442-AA76-B0371A60B9C2}" type="pres">
      <dgm:prSet presAssocID="{CB23F5CE-D4E3-44D0-BA37-EA933E0C45D4}" presName="Accent5" presStyleCnt="0"/>
      <dgm:spPr/>
    </dgm:pt>
    <dgm:pt modelId="{E18C6698-0ECE-4DFC-BF14-DA7D7AC5B828}" type="pres">
      <dgm:prSet presAssocID="{CB23F5CE-D4E3-44D0-BA37-EA933E0C45D4}" presName="Accent" presStyleLbl="bgShp" presStyleIdx="4" presStyleCnt="6"/>
      <dgm:spPr/>
    </dgm:pt>
    <dgm:pt modelId="{9FFC1BA0-BD2D-40BE-8104-FA350456CAAA}" type="pres">
      <dgm:prSet presAssocID="{CB23F5CE-D4E3-44D0-BA37-EA933E0C45D4}" presName="Child5" presStyleLbl="node1" presStyleIdx="4" presStyleCnt="6" custScaleX="123524" custScaleY="1238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EC86D20-98F4-4466-8FFB-F21603337A24}" type="pres">
      <dgm:prSet presAssocID="{98D60F60-E308-40AE-8C24-39D4A7990583}" presName="Accent6" presStyleCnt="0"/>
      <dgm:spPr/>
    </dgm:pt>
    <dgm:pt modelId="{8142E8C7-91BF-41DA-9890-75E381D41803}" type="pres">
      <dgm:prSet presAssocID="{98D60F60-E308-40AE-8C24-39D4A7990583}" presName="Accent" presStyleLbl="bgShp" presStyleIdx="5" presStyleCnt="6"/>
      <dgm:spPr/>
    </dgm:pt>
    <dgm:pt modelId="{C6435AF2-6D35-4836-9B6D-F2B42915D3BD}" type="pres">
      <dgm:prSet presAssocID="{98D60F60-E308-40AE-8C24-39D4A7990583}" presName="Child6" presStyleLbl="node1" presStyleIdx="5" presStyleCnt="6" custScaleX="121555" custScaleY="1225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2F211BAA-1AA8-4ACC-A1CB-F0E756E07A23}" srcId="{88654CAE-EBE7-4A6E-99ED-77FE15FB4C00}" destId="{9CE16421-DE6F-4473-B7D6-3CF174F84756}" srcOrd="0" destOrd="0" parTransId="{16ABB58D-B70D-4D58-8819-9B9714B3228D}" sibTransId="{AC2DA82B-D52B-42A6-9F08-7C3F9E7D64D0}"/>
    <dgm:cxn modelId="{8D878A30-32D2-4F20-B5D9-CC4987767F8C}" type="presOf" srcId="{88654CAE-EBE7-4A6E-99ED-77FE15FB4C00}" destId="{A7342AD2-B3C6-40F7-92DD-7B0ED8580511}" srcOrd="0" destOrd="0" presId="urn:microsoft.com/office/officeart/2011/layout/HexagonRadial"/>
    <dgm:cxn modelId="{20668951-7571-417C-A485-F0885A358088}" type="presOf" srcId="{CC03F1B4-7994-48A3-8F7F-72992304E32C}" destId="{306492B5-94C5-4574-B068-E5FF37C71BCC}" srcOrd="0" destOrd="0" presId="urn:microsoft.com/office/officeart/2011/layout/HexagonRadial"/>
    <dgm:cxn modelId="{42A5D783-759D-4918-900E-F57D665BF0D2}" srcId="{88654CAE-EBE7-4A6E-99ED-77FE15FB4C00}" destId="{98D60F60-E308-40AE-8C24-39D4A7990583}" srcOrd="5" destOrd="0" parTransId="{E1D92CDC-96E3-4A77-80E6-ABF2A970B5BC}" sibTransId="{A9FADD43-0A97-436E-B2F9-E96751DCFBE2}"/>
    <dgm:cxn modelId="{E84505E3-1FB0-4E3D-86CC-6BE5C9728615}" srcId="{88654CAE-EBE7-4A6E-99ED-77FE15FB4C00}" destId="{CC03F1B4-7994-48A3-8F7F-72992304E32C}" srcOrd="3" destOrd="0" parTransId="{DD112203-1CEE-49BC-9D47-FA6666EA1A90}" sibTransId="{A48D68FF-BC6A-46C4-801C-9B94958572D4}"/>
    <dgm:cxn modelId="{BD13C2D1-9957-42BE-9D96-D9B12BEBEBED}" type="presOf" srcId="{98D60F60-E308-40AE-8C24-39D4A7990583}" destId="{C6435AF2-6D35-4836-9B6D-F2B42915D3BD}" srcOrd="0" destOrd="0" presId="urn:microsoft.com/office/officeart/2011/layout/HexagonRadial"/>
    <dgm:cxn modelId="{2F2F4354-19D3-4FB1-B429-45D045989702}" srcId="{88654CAE-EBE7-4A6E-99ED-77FE15FB4C00}" destId="{00BF9485-DB86-40B8-B386-C253FD505956}" srcOrd="1" destOrd="0" parTransId="{7EAC2D27-8864-4189-A92C-21120DA10C78}" sibTransId="{57277DDF-602E-4045-BFC9-48961C12195D}"/>
    <dgm:cxn modelId="{41271B0A-4213-4882-9649-8B8357083D9D}" type="presOf" srcId="{9CE16421-DE6F-4473-B7D6-3CF174F84756}" destId="{BB139250-A84F-4DD8-B555-50AE8AF834B7}" srcOrd="0" destOrd="0" presId="urn:microsoft.com/office/officeart/2011/layout/HexagonRadial"/>
    <dgm:cxn modelId="{91E2BE65-89AB-4048-9BD6-8D1A793D96EE}" srcId="{88654CAE-EBE7-4A6E-99ED-77FE15FB4C00}" destId="{CB23F5CE-D4E3-44D0-BA37-EA933E0C45D4}" srcOrd="4" destOrd="0" parTransId="{0A928BBB-FA62-4773-A8E6-82F372D0F9F5}" sibTransId="{1921B8CD-DFB7-4AF2-90A4-1B55A19843F7}"/>
    <dgm:cxn modelId="{663E452E-32F2-438A-8137-E3DBB48D8D59}" type="presOf" srcId="{2FC956BA-132D-40E5-8F2E-602724E05231}" destId="{6746E47B-86A6-482E-9E10-2FBB4998776C}" srcOrd="0" destOrd="0" presId="urn:microsoft.com/office/officeart/2011/layout/HexagonRadial"/>
    <dgm:cxn modelId="{1CED0808-A7AC-4777-80DC-05AC53321EDC}" srcId="{88654CAE-EBE7-4A6E-99ED-77FE15FB4C00}" destId="{2FC956BA-132D-40E5-8F2E-602724E05231}" srcOrd="2" destOrd="0" parTransId="{6AECE0D9-AAA2-4CA7-A160-9E0C58835736}" sibTransId="{F91733E3-988C-422E-B24C-F91B9272FE12}"/>
    <dgm:cxn modelId="{9EF4FA5A-24D9-4F41-9D2A-6CE062045A6D}" type="presOf" srcId="{00BF9485-DB86-40B8-B386-C253FD505956}" destId="{3A2D2747-636B-4839-946F-36501E2720DA}" srcOrd="0" destOrd="0" presId="urn:microsoft.com/office/officeart/2011/layout/HexagonRadial"/>
    <dgm:cxn modelId="{F5888C35-FE77-4657-BF77-1982B6505F00}" type="presOf" srcId="{5DEE93D9-AE63-440F-ACDB-1C01570B763C}" destId="{2D05F0DA-D346-42CD-900D-7776B848B5C2}" srcOrd="0" destOrd="0" presId="urn:microsoft.com/office/officeart/2011/layout/HexagonRadial"/>
    <dgm:cxn modelId="{55F7AAF0-1B13-46E6-ABD1-D81C411495AA}" type="presOf" srcId="{CB23F5CE-D4E3-44D0-BA37-EA933E0C45D4}" destId="{9FFC1BA0-BD2D-40BE-8104-FA350456CAAA}" srcOrd="0" destOrd="0" presId="urn:microsoft.com/office/officeart/2011/layout/HexagonRadial"/>
    <dgm:cxn modelId="{730596CD-43E2-40C9-9095-E2EC97890DD7}" srcId="{5DEE93D9-AE63-440F-ACDB-1C01570B763C}" destId="{88654CAE-EBE7-4A6E-99ED-77FE15FB4C00}" srcOrd="0" destOrd="0" parTransId="{74C410DA-52A1-43F3-B323-056AD8449F61}" sibTransId="{546C6E83-CD43-4750-BB44-5F06D527BA08}"/>
    <dgm:cxn modelId="{5B0A1551-154F-44D5-9CD0-8CE1E6F1B3DE}" type="presParOf" srcId="{2D05F0DA-D346-42CD-900D-7776B848B5C2}" destId="{A7342AD2-B3C6-40F7-92DD-7B0ED8580511}" srcOrd="0" destOrd="0" presId="urn:microsoft.com/office/officeart/2011/layout/HexagonRadial"/>
    <dgm:cxn modelId="{930B8E6D-F8A6-426D-933C-0F4810C90FA3}" type="presParOf" srcId="{2D05F0DA-D346-42CD-900D-7776B848B5C2}" destId="{308BDAD9-2435-4FB5-BD9E-EC570715C614}" srcOrd="1" destOrd="0" presId="urn:microsoft.com/office/officeart/2011/layout/HexagonRadial"/>
    <dgm:cxn modelId="{CED68756-DAC0-4F27-AA2F-01836588BE20}" type="presParOf" srcId="{308BDAD9-2435-4FB5-BD9E-EC570715C614}" destId="{267D7984-63C2-4F65-9D95-464CE0B2948F}" srcOrd="0" destOrd="0" presId="urn:microsoft.com/office/officeart/2011/layout/HexagonRadial"/>
    <dgm:cxn modelId="{1874F4DC-F696-488B-9E32-650DA5B6AB10}" type="presParOf" srcId="{2D05F0DA-D346-42CD-900D-7776B848B5C2}" destId="{BB139250-A84F-4DD8-B555-50AE8AF834B7}" srcOrd="2" destOrd="0" presId="urn:microsoft.com/office/officeart/2011/layout/HexagonRadial"/>
    <dgm:cxn modelId="{AF67C9B5-662A-47C0-8619-5E8FCC98B5A7}" type="presParOf" srcId="{2D05F0DA-D346-42CD-900D-7776B848B5C2}" destId="{CF92B822-B72A-491C-93F4-2AC36FF6ADC2}" srcOrd="3" destOrd="0" presId="urn:microsoft.com/office/officeart/2011/layout/HexagonRadial"/>
    <dgm:cxn modelId="{633BBBB7-649D-4A72-8955-1C7E971E229B}" type="presParOf" srcId="{CF92B822-B72A-491C-93F4-2AC36FF6ADC2}" destId="{C66F8F2C-18BB-42F0-855B-A02701E4C18D}" srcOrd="0" destOrd="0" presId="urn:microsoft.com/office/officeart/2011/layout/HexagonRadial"/>
    <dgm:cxn modelId="{EFA913DA-A9CC-48C7-BC47-FA317B9E5488}" type="presParOf" srcId="{2D05F0DA-D346-42CD-900D-7776B848B5C2}" destId="{3A2D2747-636B-4839-946F-36501E2720DA}" srcOrd="4" destOrd="0" presId="urn:microsoft.com/office/officeart/2011/layout/HexagonRadial"/>
    <dgm:cxn modelId="{86BD69BD-1CAF-484F-9865-6F65419955C0}" type="presParOf" srcId="{2D05F0DA-D346-42CD-900D-7776B848B5C2}" destId="{C88F9FB3-945A-46B3-8FC2-2775F4211D29}" srcOrd="5" destOrd="0" presId="urn:microsoft.com/office/officeart/2011/layout/HexagonRadial"/>
    <dgm:cxn modelId="{DEBBE78F-0741-40B1-9723-88E4384E8D89}" type="presParOf" srcId="{C88F9FB3-945A-46B3-8FC2-2775F4211D29}" destId="{0AABC7B4-A9CF-44B9-9740-92DA78C2E662}" srcOrd="0" destOrd="0" presId="urn:microsoft.com/office/officeart/2011/layout/HexagonRadial"/>
    <dgm:cxn modelId="{395F33F6-33FE-4DDF-8D43-CAD063D41034}" type="presParOf" srcId="{2D05F0DA-D346-42CD-900D-7776B848B5C2}" destId="{6746E47B-86A6-482E-9E10-2FBB4998776C}" srcOrd="6" destOrd="0" presId="urn:microsoft.com/office/officeart/2011/layout/HexagonRadial"/>
    <dgm:cxn modelId="{25522A5F-8EA6-49EA-B289-8BA68F0BCF31}" type="presParOf" srcId="{2D05F0DA-D346-42CD-900D-7776B848B5C2}" destId="{5C1F4C3E-ADBD-4DBD-9D68-DA8C2A4C9E2B}" srcOrd="7" destOrd="0" presId="urn:microsoft.com/office/officeart/2011/layout/HexagonRadial"/>
    <dgm:cxn modelId="{283DA059-38C5-45CE-901D-0CDCE4A7A82D}" type="presParOf" srcId="{5C1F4C3E-ADBD-4DBD-9D68-DA8C2A4C9E2B}" destId="{CF949B8B-C099-422D-A8A7-7AD515422C52}" srcOrd="0" destOrd="0" presId="urn:microsoft.com/office/officeart/2011/layout/HexagonRadial"/>
    <dgm:cxn modelId="{4D6EDEAB-9B62-4860-84A5-8CDE659124D7}" type="presParOf" srcId="{2D05F0DA-D346-42CD-900D-7776B848B5C2}" destId="{306492B5-94C5-4574-B068-E5FF37C71BCC}" srcOrd="8" destOrd="0" presId="urn:microsoft.com/office/officeart/2011/layout/HexagonRadial"/>
    <dgm:cxn modelId="{8D98491D-0EB9-48FB-BE58-131A47715C41}" type="presParOf" srcId="{2D05F0DA-D346-42CD-900D-7776B848B5C2}" destId="{43483C7E-AC2C-4442-AA76-B0371A60B9C2}" srcOrd="9" destOrd="0" presId="urn:microsoft.com/office/officeart/2011/layout/HexagonRadial"/>
    <dgm:cxn modelId="{9309842F-1225-4058-9D6F-92BF8C1CB302}" type="presParOf" srcId="{43483C7E-AC2C-4442-AA76-B0371A60B9C2}" destId="{E18C6698-0ECE-4DFC-BF14-DA7D7AC5B828}" srcOrd="0" destOrd="0" presId="urn:microsoft.com/office/officeart/2011/layout/HexagonRadial"/>
    <dgm:cxn modelId="{38B20511-EB48-41C6-AD6B-74EAF246AB38}" type="presParOf" srcId="{2D05F0DA-D346-42CD-900D-7776B848B5C2}" destId="{9FFC1BA0-BD2D-40BE-8104-FA350456CAAA}" srcOrd="10" destOrd="0" presId="urn:microsoft.com/office/officeart/2011/layout/HexagonRadial"/>
    <dgm:cxn modelId="{63A63825-2118-4EF7-8801-EAE4E6B0A74A}" type="presParOf" srcId="{2D05F0DA-D346-42CD-900D-7776B848B5C2}" destId="{CEC86D20-98F4-4466-8FFB-F21603337A24}" srcOrd="11" destOrd="0" presId="urn:microsoft.com/office/officeart/2011/layout/HexagonRadial"/>
    <dgm:cxn modelId="{60F74C45-B726-47BE-92BF-EC2D4F3DB87F}" type="presParOf" srcId="{CEC86D20-98F4-4466-8FFB-F21603337A24}" destId="{8142E8C7-91BF-41DA-9890-75E381D41803}" srcOrd="0" destOrd="0" presId="urn:microsoft.com/office/officeart/2011/layout/HexagonRadial"/>
    <dgm:cxn modelId="{77F6877E-7E18-46CE-96F8-750952A88A59}" type="presParOf" srcId="{2D05F0DA-D346-42CD-900D-7776B848B5C2}" destId="{C6435AF2-6D35-4836-9B6D-F2B42915D3BD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42AD2-B3C6-40F7-92DD-7B0ED8580511}">
      <dsp:nvSpPr>
        <dsp:cNvPr id="0" name=""/>
        <dsp:cNvSpPr/>
      </dsp:nvSpPr>
      <dsp:spPr>
        <a:xfrm>
          <a:off x="3036295" y="1154099"/>
          <a:ext cx="2159839" cy="1903933"/>
        </a:xfrm>
        <a:prstGeom prst="hexagon">
          <a:avLst>
            <a:gd name="adj" fmla="val 28570"/>
            <a:gd name="vf" fmla="val 115470"/>
          </a:avLst>
        </a:prstGeom>
        <a:solidFill>
          <a:srgbClr val="009D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b="1" kern="1200" dirty="0" smtClean="0"/>
            <a:t>LIIKUNTA-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b="1" kern="1200" dirty="0" smtClean="0"/>
            <a:t>PALVELUT  </a:t>
          </a:r>
          <a:endParaRPr lang="fi-FI" sz="2000" b="1" kern="1200" dirty="0"/>
        </a:p>
      </dsp:txBody>
      <dsp:txXfrm>
        <a:off x="3398265" y="1473182"/>
        <a:ext cx="1435899" cy="1265767"/>
      </dsp:txXfrm>
    </dsp:sp>
    <dsp:sp modelId="{C66F8F2C-18BB-42F0-855B-A02701E4C18D}">
      <dsp:nvSpPr>
        <dsp:cNvPr id="0" name=""/>
        <dsp:cNvSpPr/>
      </dsp:nvSpPr>
      <dsp:spPr>
        <a:xfrm>
          <a:off x="4334058" y="644968"/>
          <a:ext cx="651321" cy="561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39250-A84F-4DD8-B555-50AE8AF834B7}">
      <dsp:nvSpPr>
        <dsp:cNvPr id="0" name=""/>
        <dsp:cNvSpPr/>
      </dsp:nvSpPr>
      <dsp:spPr>
        <a:xfrm>
          <a:off x="3248093" y="-70038"/>
          <a:ext cx="1742669" cy="1366441"/>
        </a:xfrm>
        <a:prstGeom prst="hexagon">
          <a:avLst>
            <a:gd name="adj" fmla="val 28570"/>
            <a:gd name="vf" fmla="val 115470"/>
          </a:avLst>
        </a:prstGeom>
        <a:solidFill>
          <a:srgbClr val="009D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>
              <a:solidFill>
                <a:schemeClr val="bg1"/>
              </a:solidFill>
            </a:rPr>
            <a:t>Liikunta-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>
              <a:solidFill>
                <a:schemeClr val="bg1"/>
              </a:solidFill>
            </a:rPr>
            <a:t>päällikkö </a:t>
          </a:r>
          <a:endParaRPr lang="fi-FI" sz="1400" b="1" kern="1200" dirty="0">
            <a:solidFill>
              <a:schemeClr val="bg1"/>
            </a:solidFill>
          </a:endParaRPr>
        </a:p>
      </dsp:txBody>
      <dsp:txXfrm>
        <a:off x="3523446" y="145869"/>
        <a:ext cx="1191963" cy="934627"/>
      </dsp:txXfrm>
    </dsp:sp>
    <dsp:sp modelId="{0AABC7B4-A9CF-44B9-9740-92DA78C2E662}">
      <dsp:nvSpPr>
        <dsp:cNvPr id="0" name=""/>
        <dsp:cNvSpPr/>
      </dsp:nvSpPr>
      <dsp:spPr>
        <a:xfrm>
          <a:off x="5094201" y="1694112"/>
          <a:ext cx="651321" cy="561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D2747-636B-4839-946F-36501E2720DA}">
      <dsp:nvSpPr>
        <dsp:cNvPr id="0" name=""/>
        <dsp:cNvSpPr/>
      </dsp:nvSpPr>
      <dsp:spPr>
        <a:xfrm>
          <a:off x="4561268" y="614396"/>
          <a:ext cx="1711164" cy="1503085"/>
        </a:xfrm>
        <a:prstGeom prst="hexagon">
          <a:avLst>
            <a:gd name="adj" fmla="val 28570"/>
            <a:gd name="vf" fmla="val 115470"/>
          </a:avLst>
        </a:prstGeom>
        <a:solidFill>
          <a:srgbClr val="009D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b="1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Liikuntasihteeri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dirty="0" smtClean="0"/>
            <a:t>* terveysliikunta, liikunnanohjaus, uimalan asiakaspalvelu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 dirty="0" smtClean="0"/>
        </a:p>
      </dsp:txBody>
      <dsp:txXfrm>
        <a:off x="4847282" y="865631"/>
        <a:ext cx="1139136" cy="1000615"/>
      </dsp:txXfrm>
    </dsp:sp>
    <dsp:sp modelId="{CF949B8B-C099-422D-A8A7-7AD515422C52}">
      <dsp:nvSpPr>
        <dsp:cNvPr id="0" name=""/>
        <dsp:cNvSpPr/>
      </dsp:nvSpPr>
      <dsp:spPr>
        <a:xfrm>
          <a:off x="4566157" y="2878399"/>
          <a:ext cx="651321" cy="561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46E47B-86A6-482E-9E10-2FBB4998776C}">
      <dsp:nvSpPr>
        <dsp:cNvPr id="0" name=""/>
        <dsp:cNvSpPr/>
      </dsp:nvSpPr>
      <dsp:spPr>
        <a:xfrm>
          <a:off x="4546350" y="2090422"/>
          <a:ext cx="1741000" cy="1510697"/>
        </a:xfrm>
        <a:prstGeom prst="hexagon">
          <a:avLst>
            <a:gd name="adj" fmla="val 28570"/>
            <a:gd name="vf" fmla="val 115470"/>
          </a:avLst>
        </a:prstGeom>
        <a:solidFill>
          <a:srgbClr val="009D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Tilavaraamo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dirty="0" smtClean="0"/>
            <a:t>* koulu- ja nuorisotilat, kentät, jäät, avainkortit </a:t>
          </a:r>
          <a:endParaRPr lang="fi-FI" sz="1000" b="1" kern="1200" dirty="0"/>
        </a:p>
      </dsp:txBody>
      <dsp:txXfrm>
        <a:off x="4835302" y="2341151"/>
        <a:ext cx="1163096" cy="1009239"/>
      </dsp:txXfrm>
    </dsp:sp>
    <dsp:sp modelId="{E18C6698-0ECE-4DFC-BF14-DA7D7AC5B828}">
      <dsp:nvSpPr>
        <dsp:cNvPr id="0" name=""/>
        <dsp:cNvSpPr/>
      </dsp:nvSpPr>
      <dsp:spPr>
        <a:xfrm>
          <a:off x="3256286" y="3001333"/>
          <a:ext cx="651321" cy="561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6492B5-94C5-4574-B068-E5FF37C71BCC}">
      <dsp:nvSpPr>
        <dsp:cNvPr id="0" name=""/>
        <dsp:cNvSpPr/>
      </dsp:nvSpPr>
      <dsp:spPr>
        <a:xfrm>
          <a:off x="3250208" y="2918652"/>
          <a:ext cx="1738439" cy="1361435"/>
        </a:xfrm>
        <a:prstGeom prst="hexagon">
          <a:avLst>
            <a:gd name="adj" fmla="val 28570"/>
            <a:gd name="vf" fmla="val 115470"/>
          </a:avLst>
        </a:prstGeom>
        <a:solidFill>
          <a:srgbClr val="009D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Liikuntapaikat</a:t>
          </a:r>
          <a:r>
            <a:rPr lang="fi-FI" sz="1000" b="1" kern="1200" dirty="0" smtClean="0"/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dirty="0" smtClean="0"/>
            <a:t>* kunnossapito tilataan tekniseltä palvelukeskukselta </a:t>
          </a:r>
          <a:endParaRPr lang="fi-FI" sz="1000" b="1" kern="1200" dirty="0"/>
        </a:p>
      </dsp:txBody>
      <dsp:txXfrm>
        <a:off x="3524732" y="3133642"/>
        <a:ext cx="1189391" cy="931455"/>
      </dsp:txXfrm>
    </dsp:sp>
    <dsp:sp modelId="{8142E8C7-91BF-41DA-9890-75E381D41803}">
      <dsp:nvSpPr>
        <dsp:cNvPr id="0" name=""/>
        <dsp:cNvSpPr/>
      </dsp:nvSpPr>
      <dsp:spPr>
        <a:xfrm>
          <a:off x="2483695" y="1952609"/>
          <a:ext cx="651321" cy="56119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C1BA0-BD2D-40BE-8104-FA350456CAAA}">
      <dsp:nvSpPr>
        <dsp:cNvPr id="0" name=""/>
        <dsp:cNvSpPr/>
      </dsp:nvSpPr>
      <dsp:spPr>
        <a:xfrm>
          <a:off x="1942249" y="2088951"/>
          <a:ext cx="1747465" cy="1515324"/>
        </a:xfrm>
        <a:prstGeom prst="hexagon">
          <a:avLst>
            <a:gd name="adj" fmla="val 28570"/>
            <a:gd name="vf" fmla="val 115470"/>
          </a:avLst>
        </a:prstGeom>
        <a:solidFill>
          <a:srgbClr val="009D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Asiakkaat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dirty="0" smtClean="0"/>
            <a:t>* seurat, yhdistykset, kuntalaiset, koulut, päiväkodit, muut tahot </a:t>
          </a:r>
        </a:p>
      </dsp:txBody>
      <dsp:txXfrm>
        <a:off x="2232180" y="2340367"/>
        <a:ext cx="1167603" cy="1012492"/>
      </dsp:txXfrm>
    </dsp:sp>
    <dsp:sp modelId="{C6435AF2-6D35-4836-9B6D-F2B42915D3BD}">
      <dsp:nvSpPr>
        <dsp:cNvPr id="0" name=""/>
        <dsp:cNvSpPr/>
      </dsp:nvSpPr>
      <dsp:spPr>
        <a:xfrm>
          <a:off x="1956176" y="614401"/>
          <a:ext cx="1719610" cy="1499707"/>
        </a:xfrm>
        <a:prstGeom prst="hexagon">
          <a:avLst>
            <a:gd name="adj" fmla="val 28570"/>
            <a:gd name="vf" fmla="val 115470"/>
          </a:avLst>
        </a:prstGeom>
        <a:solidFill>
          <a:srgbClr val="009D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Liikuntapaikka-mestari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1" kern="1200" dirty="0" smtClean="0"/>
            <a:t>* Liikuntapaikka-rakentamisen hankkeet ja projektit </a:t>
          </a:r>
          <a:endParaRPr lang="fi-FI" sz="1000" b="1" kern="1200" dirty="0"/>
        </a:p>
      </dsp:txBody>
      <dsp:txXfrm>
        <a:off x="2242299" y="863935"/>
        <a:ext cx="1147364" cy="1000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Säteittäinen kuusikulmio"/>
  <dgm:desc val="Käytä tätä, kun haluat esittää peräkkäisprosessin, joka liittyy keskellä olevaan ajatukseen tai teemaan. Tämä on rajoitettu kuuteen Tason 2 muotoon. Tämä soveltuu parhaiten pienille tekstimäärille. Käyttämätön teksti ei näy, mutta se säilyy käytettävissä, jos vaihdat asettelua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3799647-1E3D-41F2-A92F-742FF0B5BF13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ED19805-38DE-4D56-8CD6-1A3FCE26A7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625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18FB6-2440-49DD-B65F-61ED6C2C00D3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ACA7-BCFE-44DC-AE02-5D36E164E68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627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57024-827E-4612-860F-E88F3D6F4D55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DAC87-6195-43FF-8AFC-734820309A1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96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ADE6C-54FC-4EEA-87C8-CD8D80AF5448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427BD-D995-4287-8875-6DBA64A7FD2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034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9703E-6DCC-46F1-A151-7C5C09553A14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716CD-B38B-4098-9EDE-A2DB6325DD6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3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DE00C-4BEF-4D46-AE94-C9EFAF7DB1BB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1F5CF-11B5-4F5B-8F35-B9D128D2E03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50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888FA-AE9A-4AB0-8A86-C0299BF734EA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5412E-57E1-475A-AF5F-E8A0C1D2A33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483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E18E8-D369-4FB4-AA77-139151BC7EAA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8C93F-54BF-46D7-944E-A0EFACE133C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971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1AA65-EF66-4ECA-A2CA-DCACAD7E9196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243EB-6DA7-4FE7-9231-2EBB5D6426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324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AFC1C-DC13-4814-B912-F679BBB21818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D8DF9-34FB-4D3D-B8CC-E89CAACEF7E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258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5A91-55F5-4D14-9E5D-AF9E2AEE74D6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EB0BA-011B-4497-B39D-E1CA918AC0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18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E24A4-909C-4E65-A815-67A2D9914624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372F-E277-455A-928C-B460B2C1D98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0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3419475" y="274638"/>
            <a:ext cx="52673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F6AD49-2A54-45F9-AD23-6519283CFAF2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937163-052F-44FD-9E9B-805CC57E2C7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31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5888"/>
            <a:ext cx="203993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rja.pekkanen@villatehdas.f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ko 1"/>
          <p:cNvSpPr>
            <a:spLocks noGrp="1"/>
          </p:cNvSpPr>
          <p:nvPr>
            <p:ph type="ctrTitle"/>
          </p:nvPr>
        </p:nvSpPr>
        <p:spPr>
          <a:xfrm>
            <a:off x="2555875" y="368300"/>
            <a:ext cx="6148388" cy="1470025"/>
          </a:xfrm>
        </p:spPr>
        <p:txBody>
          <a:bodyPr/>
          <a:lstStyle/>
          <a:p>
            <a:pPr eaLnBrk="1" hangingPunct="1"/>
            <a:endParaRPr lang="fi-FI" altLang="fi-FI" smtClean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03350" y="2420938"/>
            <a:ext cx="7272338" cy="14652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</p:txBody>
      </p:sp>
      <p:sp>
        <p:nvSpPr>
          <p:cNvPr id="2" name="Suorakulmio 1"/>
          <p:cNvSpPr/>
          <p:nvPr/>
        </p:nvSpPr>
        <p:spPr>
          <a:xfrm>
            <a:off x="107950" y="115888"/>
            <a:ext cx="8928100" cy="6616700"/>
          </a:xfrm>
          <a:prstGeom prst="rect">
            <a:avLst/>
          </a:prstGeom>
          <a:solidFill>
            <a:srgbClr val="009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2053" name="Kuva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27000"/>
            <a:ext cx="46799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kstiruutu 9"/>
          <p:cNvSpPr txBox="1">
            <a:spLocks noChangeArrowheads="1"/>
          </p:cNvSpPr>
          <p:nvPr/>
        </p:nvSpPr>
        <p:spPr bwMode="auto">
          <a:xfrm>
            <a:off x="4551363" y="5157788"/>
            <a:ext cx="4113212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i-FI" altLang="fi-FI" b="1">
                <a:solidFill>
                  <a:srgbClr val="009DA5"/>
                </a:solidFill>
                <a:latin typeface="Arial" charset="0"/>
              </a:rPr>
              <a:t>Seurafoorumi 5.3.2013</a:t>
            </a:r>
          </a:p>
          <a:p>
            <a:pPr eaLnBrk="1" hangingPunct="1"/>
            <a:endParaRPr lang="fi-FI" altLang="fi-FI" sz="1200" b="1">
              <a:solidFill>
                <a:srgbClr val="333333"/>
              </a:solidFill>
              <a:latin typeface="Arial" charset="0"/>
            </a:endParaRPr>
          </a:p>
          <a:p>
            <a:pPr eaLnBrk="1" hangingPunct="1"/>
            <a:r>
              <a:rPr lang="fi-FI" altLang="fi-FI" sz="1200" b="1">
                <a:solidFill>
                  <a:srgbClr val="009DA5"/>
                </a:solidFill>
                <a:latin typeface="Arial" charset="0"/>
              </a:rPr>
              <a:t>Sivistystoimi</a:t>
            </a:r>
          </a:p>
          <a:p>
            <a:pPr eaLnBrk="1" hangingPunct="1"/>
            <a:r>
              <a:rPr lang="fi-FI" altLang="fi-FI" sz="1200" b="1">
                <a:solidFill>
                  <a:srgbClr val="009DA5"/>
                </a:solidFill>
                <a:latin typeface="Arial" charset="0"/>
              </a:rPr>
              <a:t>Liikuntapalvelut </a:t>
            </a:r>
          </a:p>
          <a:p>
            <a:pPr eaLnBrk="1" hangingPunct="1"/>
            <a:endParaRPr lang="fi-FI" alt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tsikko 1"/>
          <p:cNvSpPr>
            <a:spLocks noGrp="1"/>
          </p:cNvSpPr>
          <p:nvPr>
            <p:ph type="title"/>
          </p:nvPr>
        </p:nvSpPr>
        <p:spPr>
          <a:xfrm>
            <a:off x="3419475" y="260350"/>
            <a:ext cx="5267325" cy="1143000"/>
          </a:xfrm>
        </p:spPr>
        <p:txBody>
          <a:bodyPr/>
          <a:lstStyle/>
          <a:p>
            <a:r>
              <a:rPr lang="fi-FI" altLang="fi-FI" b="1" smtClean="0">
                <a:solidFill>
                  <a:srgbClr val="009DA5"/>
                </a:solidFill>
              </a:rPr>
              <a:t>Liikuntapaikkamaksut 1.8.2014 alkaen </a:t>
            </a:r>
            <a:endParaRPr lang="fi-FI" altLang="fi-FI" smtClean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sz="2400" b="1" dirty="0" smtClean="0">
                <a:solidFill>
                  <a:srgbClr val="009DA5"/>
                </a:solidFill>
              </a:rPr>
              <a:t>Liikuntapaikkamaksujen perusteena on</a:t>
            </a:r>
          </a:p>
          <a:p>
            <a:pPr lvl="2">
              <a:defRPr/>
            </a:pPr>
            <a:r>
              <a:rPr lang="fi-FI" sz="2000" b="1" dirty="0" smtClean="0">
                <a:solidFill>
                  <a:srgbClr val="009DA5"/>
                </a:solidFill>
              </a:rPr>
              <a:t>Kannustaa vastuulliseen tilojen varaamiseen</a:t>
            </a:r>
          </a:p>
          <a:p>
            <a:pPr lvl="2">
              <a:defRPr/>
            </a:pPr>
            <a:r>
              <a:rPr lang="fi-FI" sz="2000" b="1" dirty="0" smtClean="0">
                <a:solidFill>
                  <a:srgbClr val="009DA5"/>
                </a:solidFill>
              </a:rPr>
              <a:t>Luoda kaikille tasapuoliset ja oikeudenmukaiset maksuperusteet</a:t>
            </a:r>
          </a:p>
          <a:p>
            <a:pPr lvl="2">
              <a:defRPr/>
            </a:pPr>
            <a:r>
              <a:rPr lang="fi-FI" sz="2000" b="1" dirty="0" smtClean="0">
                <a:solidFill>
                  <a:srgbClr val="009DA5"/>
                </a:solidFill>
              </a:rPr>
              <a:t>Huomioida maksuperusteiden kohtuullisuus </a:t>
            </a:r>
          </a:p>
          <a:p>
            <a:pPr lvl="2">
              <a:defRPr/>
            </a:pPr>
            <a:r>
              <a:rPr lang="fi-FI" sz="2000" b="1" dirty="0" smtClean="0">
                <a:solidFill>
                  <a:srgbClr val="009DA5"/>
                </a:solidFill>
              </a:rPr>
              <a:t>Perusteena ei ole taloudellisen tuoton kerääminen seuroilta </a:t>
            </a:r>
            <a:br>
              <a:rPr lang="fi-FI" sz="2000" b="1" dirty="0" smtClean="0">
                <a:solidFill>
                  <a:srgbClr val="009DA5"/>
                </a:solidFill>
              </a:rPr>
            </a:br>
            <a:endParaRPr lang="fi-FI" sz="1800" dirty="0" smtClean="0">
              <a:solidFill>
                <a:srgbClr val="009DA5"/>
              </a:solidFill>
            </a:endParaRPr>
          </a:p>
          <a:p>
            <a:pPr>
              <a:defRPr/>
            </a:pPr>
            <a:r>
              <a:rPr lang="fi-FI" sz="1800" dirty="0">
                <a:solidFill>
                  <a:srgbClr val="009DA5"/>
                </a:solidFill>
              </a:rPr>
              <a:t>Koskee </a:t>
            </a:r>
            <a:r>
              <a:rPr lang="fi-FI" sz="1800" dirty="0" err="1">
                <a:solidFill>
                  <a:srgbClr val="009DA5"/>
                </a:solidFill>
              </a:rPr>
              <a:t>Martinhallia</a:t>
            </a:r>
            <a:r>
              <a:rPr lang="fi-FI" sz="1800" dirty="0">
                <a:solidFill>
                  <a:srgbClr val="009DA5"/>
                </a:solidFill>
              </a:rPr>
              <a:t>, </a:t>
            </a:r>
            <a:r>
              <a:rPr lang="fi-FI" sz="1800" dirty="0" err="1">
                <a:solidFill>
                  <a:srgbClr val="009DA5"/>
                </a:solidFill>
              </a:rPr>
              <a:t>Vehkojaa</a:t>
            </a:r>
            <a:r>
              <a:rPr lang="fi-FI" sz="1800" dirty="0">
                <a:solidFill>
                  <a:srgbClr val="009DA5"/>
                </a:solidFill>
              </a:rPr>
              <a:t>, Hakalan liikuntasalia, Puolimatkaa, Tapainlinnaa, </a:t>
            </a:r>
            <a:r>
              <a:rPr lang="fi-FI" sz="1800" dirty="0" smtClean="0">
                <a:solidFill>
                  <a:srgbClr val="009DA5"/>
                </a:solidFill>
              </a:rPr>
              <a:t>haja-asutusalueiden </a:t>
            </a:r>
            <a:r>
              <a:rPr lang="fi-FI" sz="1800" dirty="0">
                <a:solidFill>
                  <a:srgbClr val="009DA5"/>
                </a:solidFill>
              </a:rPr>
              <a:t>ja muiden koulujen liikuntasaleja  </a:t>
            </a:r>
            <a:endParaRPr lang="fi-FI" sz="1800" dirty="0" smtClean="0">
              <a:solidFill>
                <a:srgbClr val="009DA5"/>
              </a:solidFill>
            </a:endParaRPr>
          </a:p>
          <a:p>
            <a:pPr>
              <a:defRPr/>
            </a:pPr>
            <a:r>
              <a:rPr lang="fi-FI" sz="1800" dirty="0" smtClean="0">
                <a:solidFill>
                  <a:srgbClr val="009DA5"/>
                </a:solidFill>
              </a:rPr>
              <a:t>Alustava suunnitelma hinnoista liikkuu salin koon mukaan </a:t>
            </a:r>
            <a:r>
              <a:rPr lang="fi-FI" sz="1800" b="1" dirty="0" smtClean="0">
                <a:solidFill>
                  <a:srgbClr val="009DA5"/>
                </a:solidFill>
              </a:rPr>
              <a:t>5-15 €/ tunti </a:t>
            </a:r>
          </a:p>
          <a:p>
            <a:pPr>
              <a:defRPr/>
            </a:pPr>
            <a:r>
              <a:rPr lang="fi-FI" sz="1800" dirty="0" smtClean="0">
                <a:solidFill>
                  <a:srgbClr val="009DA5"/>
                </a:solidFill>
              </a:rPr>
              <a:t>Lähikunnissa hinnastoluokat I-III, hintahaitari </a:t>
            </a:r>
            <a:r>
              <a:rPr lang="fi-FI" sz="1800" b="1" dirty="0" smtClean="0">
                <a:solidFill>
                  <a:srgbClr val="009DA5"/>
                </a:solidFill>
              </a:rPr>
              <a:t>0-60 €/tunti </a:t>
            </a:r>
            <a:r>
              <a:rPr lang="fi-FI" sz="1800" dirty="0" smtClean="0">
                <a:solidFill>
                  <a:srgbClr val="009DA5"/>
                </a:solidFill>
              </a:rPr>
              <a:t>riippuen käyttäjäryhmästä </a:t>
            </a:r>
          </a:p>
          <a:p>
            <a:pPr>
              <a:defRPr/>
            </a:pPr>
            <a:r>
              <a:rPr lang="fi-FI" sz="1800" dirty="0" smtClean="0">
                <a:solidFill>
                  <a:srgbClr val="009DA5"/>
                </a:solidFill>
              </a:rPr>
              <a:t>Muuta huomioitavaa: salien käyttö myös loma-aikoina, samat hinnat kaikille?</a:t>
            </a:r>
            <a:endParaRPr lang="fi-FI" sz="1800" dirty="0">
              <a:solidFill>
                <a:srgbClr val="009DA5"/>
              </a:solidFill>
            </a:endParaRPr>
          </a:p>
          <a:p>
            <a:pPr marL="914400" lvl="2" indent="0">
              <a:buFont typeface="Arial" charset="0"/>
              <a:buNone/>
              <a:defRPr/>
            </a:pPr>
            <a:endParaRPr lang="fi-FI" sz="1800" dirty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2600" b="1" smtClean="0">
                <a:solidFill>
                  <a:srgbClr val="009DA5"/>
                </a:solidFill>
              </a:rPr>
              <a:t>Salivuorojen, </a:t>
            </a:r>
            <a:br>
              <a:rPr lang="fi-FI" altLang="fi-FI" sz="2600" b="1" smtClean="0">
                <a:solidFill>
                  <a:srgbClr val="009DA5"/>
                </a:solidFill>
              </a:rPr>
            </a:br>
            <a:r>
              <a:rPr lang="fi-FI" altLang="fi-FI" sz="2600" b="1" smtClean="0">
                <a:solidFill>
                  <a:srgbClr val="009DA5"/>
                </a:solidFill>
              </a:rPr>
              <a:t>toiminta- ja ulkoilumaja-avustusten hakuajat vuonna 2013  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395288" y="1916113"/>
            <a:ext cx="8229600" cy="42100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fi-FI" sz="2200" b="1" dirty="0" smtClean="0">
                <a:solidFill>
                  <a:srgbClr val="009DA5"/>
                </a:solidFill>
              </a:rPr>
              <a:t>HELMIKUUSSA HAETTIIN: </a:t>
            </a:r>
          </a:p>
          <a:p>
            <a:pPr>
              <a:lnSpc>
                <a:spcPct val="80000"/>
              </a:lnSpc>
              <a:defRPr/>
            </a:pPr>
            <a:r>
              <a:rPr lang="fi-FI" sz="2200" dirty="0">
                <a:solidFill>
                  <a:srgbClr val="009DA5"/>
                </a:solidFill>
              </a:rPr>
              <a:t>Kenttien harjoitusvuorot </a:t>
            </a:r>
            <a:r>
              <a:rPr lang="fi-FI" sz="2200" dirty="0" smtClean="0">
                <a:solidFill>
                  <a:srgbClr val="009DA5"/>
                </a:solidFill>
              </a:rPr>
              <a:t>kesäkaudeksi</a:t>
            </a:r>
          </a:p>
          <a:p>
            <a:pPr>
              <a:lnSpc>
                <a:spcPct val="80000"/>
              </a:lnSpc>
              <a:defRPr/>
            </a:pPr>
            <a:r>
              <a:rPr lang="fi-FI" sz="2200" dirty="0" smtClean="0">
                <a:solidFill>
                  <a:srgbClr val="009DA5"/>
                </a:solidFill>
              </a:rPr>
              <a:t>Uimalan kesäharjoitusvuorot ja uimahallivuorot 2013-2014</a:t>
            </a:r>
            <a:br>
              <a:rPr lang="fi-FI" sz="2200" dirty="0" smtClean="0">
                <a:solidFill>
                  <a:srgbClr val="009DA5"/>
                </a:solidFill>
              </a:rPr>
            </a:br>
            <a:endParaRPr lang="fi-FI" sz="2200" dirty="0" smtClean="0">
              <a:solidFill>
                <a:srgbClr val="009DA5"/>
              </a:solidFill>
            </a:endParaRPr>
          </a:p>
          <a:p>
            <a:pPr marL="0" indent="0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fi-FI" sz="2200" b="1" dirty="0" smtClean="0">
                <a:solidFill>
                  <a:srgbClr val="009DA5"/>
                </a:solidFill>
              </a:rPr>
              <a:t>MAALISKUUSSA HAETAAN: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fi-FI" sz="2200" dirty="0" smtClean="0">
                <a:solidFill>
                  <a:srgbClr val="009DA5"/>
                </a:solidFill>
              </a:rPr>
              <a:t>Liikuntasalit kaudelle </a:t>
            </a:r>
            <a:r>
              <a:rPr lang="fi-FI" sz="2200" b="1" dirty="0" smtClean="0">
                <a:solidFill>
                  <a:srgbClr val="009DA5"/>
                </a:solidFill>
              </a:rPr>
              <a:t>19.8.2013-25.5.2014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fi-FI" sz="2200" dirty="0" smtClean="0">
                <a:solidFill>
                  <a:srgbClr val="009DA5"/>
                </a:solidFill>
              </a:rPr>
              <a:t>Jääliikuntakeskuksen harjoitusvuorot kilpa- ja nuorisohalliin</a:t>
            </a:r>
            <a:endParaRPr lang="fi-FI" sz="2200" dirty="0">
              <a:solidFill>
                <a:srgbClr val="009DA5"/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fi-FI" sz="2200" dirty="0" smtClean="0">
                <a:solidFill>
                  <a:srgbClr val="009DA5"/>
                </a:solidFill>
              </a:rPr>
              <a:t>Liikuntapalvelujen </a:t>
            </a:r>
            <a:r>
              <a:rPr lang="fi-FI" sz="2200" dirty="0">
                <a:solidFill>
                  <a:srgbClr val="009DA5"/>
                </a:solidFill>
              </a:rPr>
              <a:t>toiminta- ja </a:t>
            </a:r>
            <a:r>
              <a:rPr lang="fi-FI" sz="2200" dirty="0" smtClean="0">
                <a:solidFill>
                  <a:srgbClr val="009DA5"/>
                </a:solidFill>
              </a:rPr>
              <a:t>ulkoilumaja-avustus</a:t>
            </a:r>
            <a:br>
              <a:rPr lang="fi-FI" sz="2200" dirty="0" smtClean="0">
                <a:solidFill>
                  <a:srgbClr val="009DA5"/>
                </a:solidFill>
              </a:rPr>
            </a:br>
            <a:endParaRPr lang="fi-FI" sz="2200" dirty="0" smtClean="0">
              <a:solidFill>
                <a:srgbClr val="009DA5"/>
              </a:solidFill>
            </a:endParaRPr>
          </a:p>
          <a:p>
            <a:pPr marL="0" indent="0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fi-FI" sz="2200" b="1" dirty="0" smtClean="0">
                <a:solidFill>
                  <a:srgbClr val="009DA5"/>
                </a:solidFill>
              </a:rPr>
              <a:t>ERILLISVARAUKSET: </a:t>
            </a:r>
          </a:p>
          <a:p>
            <a:pPr>
              <a:lnSpc>
                <a:spcPct val="80000"/>
              </a:lnSpc>
              <a:defRPr/>
            </a:pPr>
            <a:r>
              <a:rPr lang="fi-FI" sz="2200" dirty="0" smtClean="0">
                <a:solidFill>
                  <a:srgbClr val="009DA5"/>
                </a:solidFill>
              </a:rPr>
              <a:t>Jääliikuntakeskuksen huhti-elokuu 2013</a:t>
            </a:r>
          </a:p>
          <a:p>
            <a:pPr>
              <a:lnSpc>
                <a:spcPct val="80000"/>
              </a:lnSpc>
              <a:defRPr/>
            </a:pPr>
            <a:r>
              <a:rPr lang="fi-FI" sz="2200" dirty="0">
                <a:solidFill>
                  <a:srgbClr val="009DA5"/>
                </a:solidFill>
              </a:rPr>
              <a:t>Liikuntasalien kesäkäyttö ajalle </a:t>
            </a:r>
            <a:r>
              <a:rPr lang="fi-FI" sz="2200" b="1" dirty="0">
                <a:solidFill>
                  <a:srgbClr val="009DA5"/>
                </a:solidFill>
              </a:rPr>
              <a:t>3.6.-</a:t>
            </a:r>
            <a:r>
              <a:rPr lang="fi-FI" sz="2200" b="1" dirty="0" smtClean="0">
                <a:solidFill>
                  <a:srgbClr val="009DA5"/>
                </a:solidFill>
              </a:rPr>
              <a:t>18.8.2013</a:t>
            </a:r>
            <a:endParaRPr lang="fi-FI" sz="2200" dirty="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600" b="1" smtClean="0">
                <a:solidFill>
                  <a:srgbClr val="009DA5"/>
                </a:solidFill>
              </a:rPr>
              <a:t>Willatehtaan remontti ja liikuntatilat </a:t>
            </a:r>
          </a:p>
        </p:txBody>
      </p:sp>
      <p:sp>
        <p:nvSpPr>
          <p:cNvPr id="9219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fi-FI" sz="2800" dirty="0" smtClean="0">
                <a:solidFill>
                  <a:srgbClr val="009DA5"/>
                </a:solidFill>
              </a:rPr>
              <a:t>Kiinteistö Oy Hyvinkään </a:t>
            </a:r>
            <a:r>
              <a:rPr lang="fi-FI" sz="2800" dirty="0" err="1" smtClean="0">
                <a:solidFill>
                  <a:srgbClr val="009DA5"/>
                </a:solidFill>
              </a:rPr>
              <a:t>Wanha</a:t>
            </a:r>
            <a:r>
              <a:rPr lang="fi-FI" sz="2800" dirty="0" smtClean="0">
                <a:solidFill>
                  <a:srgbClr val="009DA5"/>
                </a:solidFill>
              </a:rPr>
              <a:t> </a:t>
            </a:r>
            <a:r>
              <a:rPr lang="fi-FI" sz="2800" dirty="0">
                <a:solidFill>
                  <a:srgbClr val="009DA5"/>
                </a:solidFill>
              </a:rPr>
              <a:t>V</a:t>
            </a:r>
            <a:r>
              <a:rPr lang="fi-FI" sz="2800" dirty="0" smtClean="0">
                <a:solidFill>
                  <a:srgbClr val="009DA5"/>
                </a:solidFill>
              </a:rPr>
              <a:t>illatehdas remontoi </a:t>
            </a:r>
            <a:r>
              <a:rPr lang="fi-FI" sz="2800" dirty="0">
                <a:solidFill>
                  <a:srgbClr val="009DA5"/>
                </a:solidFill>
              </a:rPr>
              <a:t>V</a:t>
            </a:r>
            <a:r>
              <a:rPr lang="fi-FI" sz="2800" dirty="0" smtClean="0">
                <a:solidFill>
                  <a:srgbClr val="009DA5"/>
                </a:solidFill>
              </a:rPr>
              <a:t>illatehdasta, vuokraa operaattorille, joka vuokraa esim. liikunta- ja kulttuurikäyttöön</a:t>
            </a:r>
          </a:p>
          <a:p>
            <a:pPr>
              <a:defRPr/>
            </a:pPr>
            <a:r>
              <a:rPr lang="fi-FI" sz="2800" dirty="0" smtClean="0">
                <a:solidFill>
                  <a:srgbClr val="009DA5"/>
                </a:solidFill>
              </a:rPr>
              <a:t>1.1.2014 alkaen tiloissa on mahdollista harrastaa</a:t>
            </a:r>
          </a:p>
          <a:p>
            <a:pPr>
              <a:defRPr/>
            </a:pPr>
            <a:r>
              <a:rPr lang="fi-FI" sz="2800" dirty="0" smtClean="0">
                <a:solidFill>
                  <a:srgbClr val="009DA5"/>
                </a:solidFill>
              </a:rPr>
              <a:t>Mitä annettavaa seuralla olisi tilalle? Mitkä ovat kalusto- ja muut tarpeet? Millä vuokrasummalla mukaan?</a:t>
            </a:r>
          </a:p>
          <a:p>
            <a:pPr>
              <a:defRPr/>
            </a:pPr>
            <a:r>
              <a:rPr lang="fi-FI" sz="2800" dirty="0" smtClean="0">
                <a:solidFill>
                  <a:srgbClr val="009DA5"/>
                </a:solidFill>
              </a:rPr>
              <a:t>Ota yhteys: toimitusjohtaja Marja Pekkanen, p. 040 545 7766, </a:t>
            </a:r>
            <a:r>
              <a:rPr lang="fi-FI" sz="2800" dirty="0" smtClean="0">
                <a:solidFill>
                  <a:srgbClr val="009DA5"/>
                </a:solidFill>
                <a:hlinkClick r:id="rId2"/>
              </a:rPr>
              <a:t>marja.pekkanen@villatehdas.fi</a:t>
            </a:r>
            <a:r>
              <a:rPr lang="fi-FI" sz="2800" dirty="0" smtClean="0">
                <a:solidFill>
                  <a:srgbClr val="009DA5"/>
                </a:solidFill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fi-FI" sz="2800" dirty="0" smtClean="0"/>
              <a:t/>
            </a:r>
            <a:br>
              <a:rPr lang="fi-FI" sz="2800" dirty="0" smtClean="0"/>
            </a:br>
            <a:endParaRPr lang="fi-FI" sz="2800" dirty="0" smtClean="0">
              <a:solidFill>
                <a:srgbClr val="009DA5"/>
              </a:solidFill>
            </a:endParaRPr>
          </a:p>
          <a:p>
            <a:pPr>
              <a:defRPr/>
            </a:pPr>
            <a:endParaRPr lang="fi-FI" dirty="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600" b="1" smtClean="0">
                <a:solidFill>
                  <a:srgbClr val="009DA5"/>
                </a:solidFill>
              </a:rPr>
              <a:t>Yhteistyö ja sen kehittäminen  </a:t>
            </a:r>
          </a:p>
        </p:txBody>
      </p:sp>
      <p:sp>
        <p:nvSpPr>
          <p:cNvPr id="14339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 sz="2800" smtClean="0">
                <a:solidFill>
                  <a:srgbClr val="009DA5"/>
                </a:solidFill>
              </a:rPr>
              <a:t>Perheiden yhteinen ”säpinäsunnuntai” jokaisen kuukauden ensimmäinen sunnuntai, mukana liikuntapalvelut ja seurat</a:t>
            </a:r>
          </a:p>
          <a:p>
            <a:r>
              <a:rPr lang="fi-FI" altLang="fi-FI" sz="2800" smtClean="0">
                <a:solidFill>
                  <a:srgbClr val="009DA5"/>
                </a:solidFill>
              </a:rPr>
              <a:t>Koulutustoiveita?</a:t>
            </a:r>
          </a:p>
          <a:p>
            <a:r>
              <a:rPr lang="fi-FI" altLang="fi-FI" sz="2800" smtClean="0">
                <a:solidFill>
                  <a:srgbClr val="009DA5"/>
                </a:solidFill>
              </a:rPr>
              <a:t>Toiveita liikuntapalveluille, toiveita seuroilta seuroille?</a:t>
            </a:r>
          </a:p>
          <a:p>
            <a:r>
              <a:rPr lang="fi-FI" altLang="fi-FI" sz="2800" smtClean="0">
                <a:solidFill>
                  <a:srgbClr val="009DA5"/>
                </a:solidFill>
              </a:rPr>
              <a:t>Viestinnän toimivuus?</a:t>
            </a:r>
          </a:p>
          <a:p>
            <a:r>
              <a:rPr lang="fi-FI" altLang="fi-FI" sz="2800" smtClean="0">
                <a:solidFill>
                  <a:srgbClr val="009DA5"/>
                </a:solidFill>
              </a:rPr>
              <a:t>Seurafoorumin yhteiset, pohdittavat asiat?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b="1" smtClean="0">
                <a:solidFill>
                  <a:srgbClr val="009DA5"/>
                </a:solidFill>
              </a:rPr>
              <a:t>Muita tärkeitä asioita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sz="2600" dirty="0" smtClean="0">
                <a:solidFill>
                  <a:srgbClr val="009DA5"/>
                </a:solidFill>
              </a:rPr>
              <a:t>Yhdistyksen yhteystietokortin palautus maaliskuussa, muista päivittää yhteystiedot </a:t>
            </a:r>
          </a:p>
          <a:p>
            <a:pPr>
              <a:defRPr/>
            </a:pPr>
            <a:r>
              <a:rPr lang="fi-FI" sz="2600" dirty="0" smtClean="0">
                <a:solidFill>
                  <a:srgbClr val="009DA5"/>
                </a:solidFill>
              </a:rPr>
              <a:t>Liikuntasalien iltakäyttö: Jorma Luukkola, </a:t>
            </a:r>
            <a:r>
              <a:rPr lang="fi-FI" sz="2600" b="1" dirty="0" smtClean="0">
                <a:solidFill>
                  <a:srgbClr val="009DA5"/>
                </a:solidFill>
              </a:rPr>
              <a:t>p. 040 674 4118</a:t>
            </a:r>
          </a:p>
          <a:p>
            <a:pPr>
              <a:defRPr/>
            </a:pPr>
            <a:r>
              <a:rPr lang="fi-FI" sz="2600" dirty="0" smtClean="0">
                <a:solidFill>
                  <a:srgbClr val="009DA5"/>
                </a:solidFill>
              </a:rPr>
              <a:t>SuomiMies –rekkakiertue </a:t>
            </a:r>
            <a:r>
              <a:rPr lang="fi-FI" sz="2600" b="1" dirty="0" smtClean="0">
                <a:solidFill>
                  <a:srgbClr val="009DA5"/>
                </a:solidFill>
              </a:rPr>
              <a:t>25.4.2013</a:t>
            </a:r>
            <a:r>
              <a:rPr lang="fi-FI" sz="2600" dirty="0" smtClean="0">
                <a:solidFill>
                  <a:srgbClr val="009DA5"/>
                </a:solidFill>
              </a:rPr>
              <a:t> klo 11-18 torilla</a:t>
            </a:r>
          </a:p>
          <a:p>
            <a:pPr>
              <a:defRPr/>
            </a:pPr>
            <a:r>
              <a:rPr lang="fi-FI" sz="2600" dirty="0" smtClean="0">
                <a:solidFill>
                  <a:srgbClr val="009DA5"/>
                </a:solidFill>
              </a:rPr>
              <a:t>Harrastemessut </a:t>
            </a:r>
            <a:r>
              <a:rPr lang="fi-FI" sz="2600" b="1" dirty="0" smtClean="0">
                <a:solidFill>
                  <a:srgbClr val="009DA5"/>
                </a:solidFill>
              </a:rPr>
              <a:t>25.5.2013, </a:t>
            </a:r>
            <a:r>
              <a:rPr lang="fi-FI" sz="2600" dirty="0" smtClean="0">
                <a:solidFill>
                  <a:srgbClr val="009DA5"/>
                </a:solidFill>
              </a:rPr>
              <a:t>ilmoittaudu 15.3. mennessä, Outi Raatikainen, p. 0400 929 846 </a:t>
            </a:r>
          </a:p>
          <a:p>
            <a:pPr>
              <a:defRPr/>
            </a:pPr>
            <a:r>
              <a:rPr lang="fi-FI" sz="2600" dirty="0" smtClean="0">
                <a:solidFill>
                  <a:srgbClr val="009DA5"/>
                </a:solidFill>
              </a:rPr>
              <a:t>Asuntomessut </a:t>
            </a:r>
            <a:r>
              <a:rPr lang="fi-FI" sz="2600" b="1" dirty="0" smtClean="0">
                <a:solidFill>
                  <a:srgbClr val="009DA5"/>
                </a:solidFill>
              </a:rPr>
              <a:t>12.7.-11.8.2013 </a:t>
            </a:r>
          </a:p>
          <a:p>
            <a:pPr>
              <a:defRPr/>
            </a:pPr>
            <a:r>
              <a:rPr lang="fi-FI" sz="2600" dirty="0" err="1" smtClean="0">
                <a:solidFill>
                  <a:srgbClr val="009DA5"/>
                </a:solidFill>
              </a:rPr>
              <a:t>Itä-Länsi</a:t>
            </a:r>
            <a:r>
              <a:rPr lang="fi-FI" sz="2600" dirty="0" smtClean="0">
                <a:solidFill>
                  <a:srgbClr val="009DA5"/>
                </a:solidFill>
              </a:rPr>
              <a:t> </a:t>
            </a:r>
            <a:r>
              <a:rPr lang="fi-FI" sz="2600" b="1" dirty="0" smtClean="0">
                <a:solidFill>
                  <a:srgbClr val="009DA5"/>
                </a:solidFill>
              </a:rPr>
              <a:t>13.-14.7.2013</a:t>
            </a:r>
          </a:p>
          <a:p>
            <a:pPr marL="0" indent="0">
              <a:buFont typeface="Arial" charset="0"/>
              <a:buNone/>
              <a:defRPr/>
            </a:pPr>
            <a:r>
              <a:rPr lang="fi-FI" sz="2800" dirty="0" smtClean="0">
                <a:solidFill>
                  <a:srgbClr val="009DA5"/>
                </a:solidFill>
              </a:rPr>
              <a:t> </a:t>
            </a:r>
          </a:p>
          <a:p>
            <a:pPr>
              <a:defRPr/>
            </a:pPr>
            <a:endParaRPr lang="fi-FI" dirty="0" smtClean="0">
              <a:solidFill>
                <a:srgbClr val="009DA5"/>
              </a:solidFill>
            </a:endParaRPr>
          </a:p>
          <a:p>
            <a:pPr>
              <a:defRPr/>
            </a:pPr>
            <a:endParaRPr lang="fi-FI" dirty="0" smtClean="0">
              <a:solidFill>
                <a:srgbClr val="009DA5"/>
              </a:solidFill>
            </a:endParaRPr>
          </a:p>
          <a:p>
            <a:pPr>
              <a:defRPr/>
            </a:pPr>
            <a:endParaRPr lang="fi-FI" dirty="0" smtClean="0">
              <a:solidFill>
                <a:srgbClr val="009DA5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fi-FI" dirty="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4000" b="1" smtClean="0">
                <a:solidFill>
                  <a:srgbClr val="009DA5"/>
                </a:solidFill>
              </a:rPr>
              <a:t>Yhteystiedot 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fi-FI" altLang="fi-FI" sz="1800" b="1" smtClean="0">
                <a:solidFill>
                  <a:srgbClr val="009DA5"/>
                </a:solidFill>
              </a:rPr>
              <a:t>	</a:t>
            </a:r>
            <a:r>
              <a:rPr lang="fi-FI" altLang="fi-FI" sz="2000" b="1" smtClean="0">
                <a:solidFill>
                  <a:srgbClr val="009DA5"/>
                </a:solidFill>
              </a:rPr>
              <a:t>LIIKUNTAPALVELUJEN HALLINTO</a:t>
            </a:r>
            <a:r>
              <a:rPr lang="fi-FI" altLang="fi-FI" sz="2000" b="1" smtClean="0"/>
              <a:t> </a:t>
            </a:r>
            <a:endParaRPr lang="fi-FI" altLang="fi-FI" sz="2000" b="1" smtClean="0">
              <a:solidFill>
                <a:srgbClr val="009DA5"/>
              </a:solidFill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fi-FI" altLang="fi-FI" sz="2000" b="1" smtClean="0">
                <a:solidFill>
                  <a:srgbClr val="009DA5"/>
                </a:solidFill>
              </a:rPr>
              <a:t>	Anu Marttinen</a:t>
            </a:r>
            <a:br>
              <a:rPr lang="fi-FI" altLang="fi-FI" sz="2000" b="1" smtClean="0">
                <a:solidFill>
                  <a:srgbClr val="009DA5"/>
                </a:solidFill>
              </a:rPr>
            </a:br>
            <a:r>
              <a:rPr lang="fi-FI" altLang="fi-FI" sz="2000" smtClean="0">
                <a:solidFill>
                  <a:srgbClr val="009DA5"/>
                </a:solidFill>
              </a:rPr>
              <a:t>liikuntapäällikkö</a:t>
            </a:r>
            <a:br>
              <a:rPr lang="fi-FI" altLang="fi-FI" sz="2000" smtClean="0">
                <a:solidFill>
                  <a:srgbClr val="009DA5"/>
                </a:solidFill>
              </a:rPr>
            </a:br>
            <a:r>
              <a:rPr lang="fi-FI" altLang="fi-FI" sz="2000" smtClean="0">
                <a:solidFill>
                  <a:srgbClr val="009DA5"/>
                </a:solidFill>
              </a:rPr>
              <a:t>p. 040 653 2142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fi-FI" altLang="fi-FI" sz="2000" b="1" smtClean="0">
                <a:solidFill>
                  <a:srgbClr val="009DA5"/>
                </a:solidFill>
              </a:rPr>
              <a:t>	Reijo Laiho</a:t>
            </a:r>
            <a:br>
              <a:rPr lang="fi-FI" altLang="fi-FI" sz="2000" b="1" smtClean="0">
                <a:solidFill>
                  <a:srgbClr val="009DA5"/>
                </a:solidFill>
              </a:rPr>
            </a:br>
            <a:r>
              <a:rPr lang="fi-FI" altLang="fi-FI" sz="2000" smtClean="0">
                <a:solidFill>
                  <a:srgbClr val="009DA5"/>
                </a:solidFill>
              </a:rPr>
              <a:t>liikuntapaikkamestari</a:t>
            </a:r>
            <a:br>
              <a:rPr lang="fi-FI" altLang="fi-FI" sz="2000" smtClean="0">
                <a:solidFill>
                  <a:srgbClr val="009DA5"/>
                </a:solidFill>
              </a:rPr>
            </a:br>
            <a:r>
              <a:rPr lang="fi-FI" altLang="fi-FI" sz="2000" smtClean="0">
                <a:solidFill>
                  <a:srgbClr val="009DA5"/>
                </a:solidFill>
              </a:rPr>
              <a:t>p. 0400 425  960 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fi-FI" altLang="fi-FI" sz="2000" b="1" i="1" smtClean="0">
                <a:solidFill>
                  <a:srgbClr val="009DA5"/>
                </a:solidFill>
              </a:rPr>
              <a:t>	</a:t>
            </a:r>
            <a:r>
              <a:rPr lang="fi-FI" altLang="fi-FI" sz="2000" b="1" smtClean="0">
                <a:solidFill>
                  <a:srgbClr val="009DA5"/>
                </a:solidFill>
              </a:rPr>
              <a:t>LIIKUNNAN OHJAUSPALVELUT 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fi-FI" altLang="fi-FI" sz="2000" b="1" smtClean="0">
                <a:solidFill>
                  <a:srgbClr val="009DA5"/>
                </a:solidFill>
              </a:rPr>
              <a:t>	Minna Kalmari</a:t>
            </a:r>
            <a:br>
              <a:rPr lang="fi-FI" altLang="fi-FI" sz="2000" b="1" smtClean="0">
                <a:solidFill>
                  <a:srgbClr val="009DA5"/>
                </a:solidFill>
              </a:rPr>
            </a:br>
            <a:r>
              <a:rPr lang="fi-FI" altLang="fi-FI" sz="2000" smtClean="0">
                <a:solidFill>
                  <a:srgbClr val="009DA5"/>
                </a:solidFill>
              </a:rPr>
              <a:t>liikuntasihteeri</a:t>
            </a:r>
            <a:br>
              <a:rPr lang="fi-FI" altLang="fi-FI" sz="2000" smtClean="0">
                <a:solidFill>
                  <a:srgbClr val="009DA5"/>
                </a:solidFill>
              </a:rPr>
            </a:br>
            <a:r>
              <a:rPr lang="fi-FI" altLang="fi-FI" sz="2000" smtClean="0">
                <a:solidFill>
                  <a:srgbClr val="009DA5"/>
                </a:solidFill>
              </a:rPr>
              <a:t>p. 0400 268 173 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fi-FI" altLang="fi-FI" sz="2000" b="1" smtClean="0">
                <a:solidFill>
                  <a:srgbClr val="009DA5"/>
                </a:solidFill>
              </a:rPr>
              <a:t>	LIIKUNTAPAIKKOJEN KUNNOSSAPITO</a:t>
            </a:r>
            <a:endParaRPr lang="fi-FI" altLang="fi-FI" sz="2000" smtClean="0">
              <a:solidFill>
                <a:srgbClr val="009DA5"/>
              </a:solidFill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fi-FI" altLang="fi-FI" sz="2000" b="1" smtClean="0">
                <a:solidFill>
                  <a:srgbClr val="009DA5"/>
                </a:solidFill>
              </a:rPr>
              <a:t>	Kari Vierimaa</a:t>
            </a:r>
            <a:br>
              <a:rPr lang="fi-FI" altLang="fi-FI" sz="2000" b="1" smtClean="0">
                <a:solidFill>
                  <a:srgbClr val="009DA5"/>
                </a:solidFill>
              </a:rPr>
            </a:br>
            <a:r>
              <a:rPr lang="fi-FI" altLang="fi-FI" sz="2000" smtClean="0">
                <a:solidFill>
                  <a:srgbClr val="009DA5"/>
                </a:solidFill>
              </a:rPr>
              <a:t>kunnossapitopäällikkö</a:t>
            </a:r>
            <a:br>
              <a:rPr lang="fi-FI" altLang="fi-FI" sz="2000" smtClean="0">
                <a:solidFill>
                  <a:srgbClr val="009DA5"/>
                </a:solidFill>
              </a:rPr>
            </a:br>
            <a:r>
              <a:rPr lang="fi-FI" altLang="fi-FI" sz="2000" smtClean="0">
                <a:solidFill>
                  <a:srgbClr val="009DA5"/>
                </a:solidFill>
              </a:rPr>
              <a:t>p. 040 571 4580</a:t>
            </a:r>
            <a:br>
              <a:rPr lang="fi-FI" altLang="fi-FI" sz="2000" smtClean="0">
                <a:solidFill>
                  <a:srgbClr val="009DA5"/>
                </a:solidFill>
              </a:rPr>
            </a:br>
            <a:endParaRPr lang="fi-FI" altLang="fi-FI" sz="2000" smtClean="0">
              <a:solidFill>
                <a:srgbClr val="009DA5"/>
              </a:solidFill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fi-FI" altLang="fi-FI" sz="2000" b="1" smtClean="0">
                <a:solidFill>
                  <a:srgbClr val="009DA5"/>
                </a:solidFill>
              </a:rPr>
              <a:t>	</a:t>
            </a:r>
            <a:endParaRPr lang="fi-FI" altLang="fi-FI" sz="200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altLang="fi-FI" smtClean="0"/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fi-FI" altLang="fi-FI" smtClean="0"/>
          </a:p>
          <a:p>
            <a:pPr algn="ctr">
              <a:buFont typeface="Arial" charset="0"/>
              <a:buNone/>
            </a:pPr>
            <a:endParaRPr lang="fi-FI" altLang="fi-FI" b="1" smtClean="0">
              <a:solidFill>
                <a:srgbClr val="009DA5"/>
              </a:solidFill>
            </a:endParaRPr>
          </a:p>
          <a:p>
            <a:pPr algn="ctr">
              <a:buFont typeface="Arial" charset="0"/>
              <a:buNone/>
            </a:pPr>
            <a:r>
              <a:rPr lang="fi-FI" altLang="fi-FI" sz="3600" b="1" smtClean="0">
                <a:solidFill>
                  <a:srgbClr val="009DA5"/>
                </a:solidFill>
              </a:rPr>
              <a:t>Kiitos &amp;</a:t>
            </a:r>
          </a:p>
          <a:p>
            <a:pPr algn="ctr">
              <a:buFont typeface="Arial" charset="0"/>
              <a:buNone/>
            </a:pPr>
            <a:r>
              <a:rPr lang="fi-FI" altLang="fi-FI" sz="3600" b="1" smtClean="0">
                <a:solidFill>
                  <a:srgbClr val="009DA5"/>
                </a:solidFill>
              </a:rPr>
              <a:t>aurinkoista kevään jatkoa!</a:t>
            </a:r>
          </a:p>
          <a:p>
            <a:pPr algn="ctr">
              <a:buFont typeface="Arial" charset="0"/>
              <a:buNone/>
            </a:pPr>
            <a:endParaRPr lang="fi-FI" altLang="fi-FI" sz="3600" b="1" smtClean="0">
              <a:solidFill>
                <a:srgbClr val="009DA5"/>
              </a:solidFill>
            </a:endParaRPr>
          </a:p>
          <a:p>
            <a:pPr algn="ctr">
              <a:buFont typeface="Arial" charset="0"/>
              <a:buNone/>
            </a:pPr>
            <a:endParaRPr lang="fi-FI" altLang="fi-FI" b="1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400" b="1" smtClean="0">
                <a:solidFill>
                  <a:srgbClr val="009DA5"/>
                </a:solidFill>
              </a:rPr>
              <a:t>Tiistai 5.3.2013 </a:t>
            </a:r>
            <a:endParaRPr lang="fi-FI" altLang="fi-FI" sz="2000" smtClean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klo 18.00		Avaus,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			Marttinen Anu, liikuntapäällikkö </a:t>
            </a:r>
            <a:br>
              <a:rPr lang="fi-FI" altLang="fi-FI" sz="1600" b="1" smtClean="0">
                <a:solidFill>
                  <a:srgbClr val="009DA5"/>
                </a:solidFill>
              </a:rPr>
            </a:br>
            <a:endParaRPr lang="fi-FI" altLang="fi-FI" sz="1600" b="1" smtClean="0">
              <a:solidFill>
                <a:srgbClr val="009DA5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klo 18.05 	 	Liikuntapalveluiden toiminta 1.1.2013 alkaen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			Marttinen Anu, liikuntapäällikkö</a:t>
            </a:r>
            <a:br>
              <a:rPr lang="fi-FI" altLang="fi-FI" sz="1600" b="1" smtClean="0">
                <a:solidFill>
                  <a:srgbClr val="009DA5"/>
                </a:solidFill>
              </a:rPr>
            </a:br>
            <a:endParaRPr lang="fi-FI" altLang="fi-FI" sz="1600" b="1" smtClean="0">
              <a:solidFill>
                <a:srgbClr val="009DA5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klo 18.15		Liikuntapaikkarakentaminen ja investoinnit vuosille 2013-2018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			Laiho Reijo, liikuntapaikkamestari </a:t>
            </a:r>
            <a:br>
              <a:rPr lang="fi-FI" altLang="fi-FI" sz="1600" b="1" smtClean="0">
                <a:solidFill>
                  <a:srgbClr val="009DA5"/>
                </a:solidFill>
              </a:rPr>
            </a:br>
            <a:endParaRPr lang="fi-FI" altLang="fi-FI" sz="1600" b="1" smtClean="0">
              <a:solidFill>
                <a:srgbClr val="009DA5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klo 18.30 		Liikuntapalvelut mukana hankkeissa ja seurayhteistyö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			Kalmari Minna, liikuntasihteeri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			Marttinen Anu, liikuntapäällikkö </a:t>
            </a:r>
            <a:br>
              <a:rPr lang="fi-FI" altLang="fi-FI" sz="1600" b="1" smtClean="0">
                <a:solidFill>
                  <a:srgbClr val="009DA5"/>
                </a:solidFill>
              </a:rPr>
            </a:br>
            <a:endParaRPr lang="fi-FI" altLang="fi-FI" sz="1600" b="1" smtClean="0">
              <a:solidFill>
                <a:srgbClr val="009DA5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klo 18.45		Muut tärkeät asiat: liikuntapaikkamaksut, salivuorot , Willatehdas, 		yhteistyö, tulevia tapahtumia, yhteistyö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klo 19.30 		Keskustelua </a:t>
            </a:r>
            <a:br>
              <a:rPr lang="fi-FI" altLang="fi-FI" sz="1600" b="1" smtClean="0">
                <a:solidFill>
                  <a:srgbClr val="009DA5"/>
                </a:solidFill>
              </a:rPr>
            </a:br>
            <a:endParaRPr lang="fi-FI" altLang="fi-FI" sz="1600" b="1" smtClean="0">
              <a:solidFill>
                <a:srgbClr val="009DA5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klo 20.00 		Tilaisuus päättyy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altLang="fi-FI" sz="3200" b="1" smtClean="0">
                <a:solidFill>
                  <a:srgbClr val="009DA5"/>
                </a:solidFill>
              </a:rPr>
              <a:t>Liikuntapalveluiden toiminta 1.1.2013 alkaen </a:t>
            </a:r>
          </a:p>
        </p:txBody>
      </p:sp>
      <p:graphicFrame>
        <p:nvGraphicFramePr>
          <p:cNvPr id="13" name="Sisällön paikkamerkki 12"/>
          <p:cNvGraphicFramePr>
            <a:graphicFrameLocks noGrp="1"/>
          </p:cNvGraphicFramePr>
          <p:nvPr>
            <p:ph idx="1"/>
          </p:nvPr>
        </p:nvGraphicFramePr>
        <p:xfrm>
          <a:off x="457200" y="1916113"/>
          <a:ext cx="8229600" cy="421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3419475" y="260350"/>
            <a:ext cx="5267325" cy="1143000"/>
          </a:xfrm>
        </p:spPr>
        <p:txBody>
          <a:bodyPr/>
          <a:lstStyle/>
          <a:p>
            <a:r>
              <a:rPr lang="fi-FI" altLang="fi-FI" sz="2800" b="1" smtClean="0"/>
              <a:t/>
            </a:r>
            <a:br>
              <a:rPr lang="fi-FI" altLang="fi-FI" sz="2800" b="1" smtClean="0"/>
            </a:br>
            <a:r>
              <a:rPr lang="fi-FI" altLang="fi-FI" sz="2800" b="1" smtClean="0">
                <a:solidFill>
                  <a:srgbClr val="009DA5"/>
                </a:solidFill>
              </a:rPr>
              <a:t>Liikuntapaikkarakentaminen ja liikuntainvestoinnit 2013-2018 </a:t>
            </a:r>
            <a:r>
              <a:rPr lang="fi-FI" altLang="fi-FI" sz="3400" b="1" smtClean="0">
                <a:solidFill>
                  <a:srgbClr val="009DA5"/>
                </a:solidFill>
              </a:rPr>
              <a:t/>
            </a:r>
            <a:br>
              <a:rPr lang="fi-FI" altLang="fi-FI" sz="3400" b="1" smtClean="0">
                <a:solidFill>
                  <a:srgbClr val="009DA5"/>
                </a:solidFill>
              </a:rPr>
            </a:br>
            <a:endParaRPr lang="fi-FI" altLang="fi-FI" sz="3400" b="1" smtClean="0">
              <a:solidFill>
                <a:srgbClr val="009DA5"/>
              </a:solidFill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fi-FI" altLang="fi-FI" sz="2400" b="1" smtClean="0"/>
              <a:t>Rakennukset</a:t>
            </a:r>
            <a:r>
              <a:rPr lang="fi-FI" altLang="fi-FI" sz="2400" b="1" smtClean="0">
                <a:solidFill>
                  <a:srgbClr val="009DA5"/>
                </a:solidFill>
              </a:rPr>
              <a:t>	</a:t>
            </a:r>
            <a:r>
              <a:rPr lang="fi-FI" altLang="fi-FI" sz="2400" smtClean="0">
                <a:solidFill>
                  <a:srgbClr val="009DA5"/>
                </a:solidFill>
              </a:rPr>
              <a:t>	</a:t>
            </a:r>
            <a:r>
              <a:rPr lang="fi-FI" altLang="fi-FI" sz="2400" b="1" smtClean="0">
                <a:solidFill>
                  <a:srgbClr val="009DA5"/>
                </a:solidFill>
              </a:rPr>
              <a:t>2013	2014	2015	2016	2017	2018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b="1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Urheilupuiston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Pp-katsomon pk	    x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Martin kentän hr		    x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Perttulan up pk				    x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Uimahallin pk			    x	   x	    x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Pienkorjaukset	    	    x	   x             x	    x	    x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2800" b="1" smtClean="0">
                <a:solidFill>
                  <a:srgbClr val="009DA5"/>
                </a:solidFill>
              </a:rPr>
              <a:t/>
            </a:r>
            <a:br>
              <a:rPr lang="fi-FI" altLang="fi-FI" sz="2800" b="1" smtClean="0">
                <a:solidFill>
                  <a:srgbClr val="009DA5"/>
                </a:solidFill>
              </a:rPr>
            </a:br>
            <a:r>
              <a:rPr lang="fi-FI" altLang="fi-FI" sz="2800" b="1" smtClean="0">
                <a:solidFill>
                  <a:srgbClr val="009DA5"/>
                </a:solidFill>
              </a:rPr>
              <a:t>Liikuntapaikkarakentaminen ja liikuntainvestoinnit 2013-2018 </a:t>
            </a:r>
            <a:r>
              <a:rPr lang="fi-FI" altLang="fi-FI" sz="3400" b="1" smtClean="0">
                <a:solidFill>
                  <a:srgbClr val="009DA5"/>
                </a:solidFill>
              </a:rPr>
              <a:t/>
            </a:r>
            <a:br>
              <a:rPr lang="fi-FI" altLang="fi-FI" sz="3400" b="1" smtClean="0">
                <a:solidFill>
                  <a:srgbClr val="009DA5"/>
                </a:solidFill>
              </a:rPr>
            </a:br>
            <a:endParaRPr lang="fi-FI" altLang="fi-FI" sz="3400" b="1" smtClean="0">
              <a:solidFill>
                <a:srgbClr val="009DA5"/>
              </a:solidFill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fi-FI" altLang="fi-FI" sz="2400" b="1" smtClean="0"/>
              <a:t>Liikunta- ja ulkoilu</a:t>
            </a:r>
            <a:r>
              <a:rPr lang="fi-FI" altLang="fi-FI" sz="2400" smtClean="0"/>
              <a:t>	</a:t>
            </a:r>
            <a:r>
              <a:rPr lang="fi-FI" altLang="fi-FI" sz="2400" b="1" smtClean="0">
                <a:solidFill>
                  <a:srgbClr val="009DA5"/>
                </a:solidFill>
              </a:rPr>
              <a:t>2013	2014	2015	2016	2017	2018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Luontoliikuntapaikat		    x		    x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Lähiliikuntapaikat	    x	    x	    x	    x   	    x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Tekojäärata				    x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Kenttien pk			    x		    x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Ulkoilureitit		    x	    x	    x	    x	    x</a:t>
            </a:r>
            <a:endParaRPr lang="fi-FI" altLang="fi-FI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2800" b="1" smtClean="0">
                <a:solidFill>
                  <a:srgbClr val="009DA5"/>
                </a:solidFill>
              </a:rPr>
              <a:t/>
            </a:r>
            <a:br>
              <a:rPr lang="fi-FI" altLang="fi-FI" sz="2800" b="1" smtClean="0">
                <a:solidFill>
                  <a:srgbClr val="009DA5"/>
                </a:solidFill>
              </a:rPr>
            </a:br>
            <a:r>
              <a:rPr lang="fi-FI" altLang="fi-FI" sz="2800" b="1" smtClean="0">
                <a:solidFill>
                  <a:srgbClr val="009DA5"/>
                </a:solidFill>
              </a:rPr>
              <a:t>Liikuntapaikkarakentaminen ja liikuntainvestoinnit 2013-2018 </a:t>
            </a:r>
            <a:r>
              <a:rPr lang="fi-FI" altLang="fi-FI" sz="3400" b="1" smtClean="0">
                <a:solidFill>
                  <a:srgbClr val="009DA5"/>
                </a:solidFill>
              </a:rPr>
              <a:t/>
            </a:r>
            <a:br>
              <a:rPr lang="fi-FI" altLang="fi-FI" sz="3400" b="1" smtClean="0">
                <a:solidFill>
                  <a:srgbClr val="009DA5"/>
                </a:solidFill>
              </a:rPr>
            </a:br>
            <a:endParaRPr lang="fi-FI" altLang="fi-FI" sz="3400" b="1" smtClean="0">
              <a:solidFill>
                <a:srgbClr val="009DA5"/>
              </a:solidFill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fi-FI" altLang="fi-FI" sz="2400" b="1" smtClean="0"/>
              <a:t>Liikunta- ja ulkoilu</a:t>
            </a:r>
            <a:r>
              <a:rPr lang="fi-FI" altLang="fi-FI" sz="2400" b="1" smtClean="0">
                <a:solidFill>
                  <a:srgbClr val="009DA5"/>
                </a:solidFill>
              </a:rPr>
              <a:t>	2013	2014	2015	2016	2017	2018</a:t>
            </a:r>
          </a:p>
          <a:p>
            <a:pPr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Urheilupuisto, yu			    x</a:t>
            </a:r>
          </a:p>
          <a:p>
            <a:pPr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Kankurin nurmi				    x</a:t>
            </a:r>
          </a:p>
          <a:p>
            <a:pPr>
              <a:buFont typeface="Arial" charset="0"/>
              <a:buNone/>
            </a:pPr>
            <a:endParaRPr lang="fi-FI" altLang="fi-FI" sz="2400" smtClean="0">
              <a:solidFill>
                <a:srgbClr val="009DA5"/>
              </a:solidFill>
            </a:endParaRPr>
          </a:p>
          <a:p>
            <a:pPr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Puolimatka-</a:t>
            </a:r>
          </a:p>
          <a:p>
            <a:pPr>
              <a:buFont typeface="Arial" charset="0"/>
              <a:buNone/>
            </a:pPr>
            <a:r>
              <a:rPr lang="fi-FI" altLang="fi-FI" sz="2400" smtClean="0">
                <a:solidFill>
                  <a:srgbClr val="009DA5"/>
                </a:solidFill>
              </a:rPr>
              <a:t>Vehkoja, kenttä					    x</a:t>
            </a:r>
            <a:endParaRPr lang="fi-FI" altLang="fi-FI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i-FI" altLang="fi-FI" sz="2800" b="1" smtClean="0"/>
              <a:t/>
            </a:r>
            <a:br>
              <a:rPr lang="fi-FI" altLang="fi-FI" sz="2800" b="1" smtClean="0"/>
            </a:br>
            <a:r>
              <a:rPr lang="fi-FI" altLang="fi-FI" sz="2800" b="1" smtClean="0">
                <a:solidFill>
                  <a:srgbClr val="009DA5"/>
                </a:solidFill>
              </a:rPr>
              <a:t>Liikuntapalvelut mukana hankkeissa ja seurayhteistyö </a:t>
            </a:r>
            <a:r>
              <a:rPr lang="fi-FI" altLang="fi-FI" sz="3400" b="1" smtClean="0">
                <a:solidFill>
                  <a:srgbClr val="009DA5"/>
                </a:solidFill>
              </a:rPr>
              <a:t/>
            </a:r>
            <a:br>
              <a:rPr lang="fi-FI" altLang="fi-FI" sz="3400" b="1" smtClean="0">
                <a:solidFill>
                  <a:srgbClr val="009DA5"/>
                </a:solidFill>
              </a:rPr>
            </a:br>
            <a:endParaRPr lang="fi-FI" altLang="fi-FI" sz="3400" b="1" smtClean="0">
              <a:solidFill>
                <a:srgbClr val="009DA5"/>
              </a:solidFill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fi-FI" altLang="fi-FI" sz="1800" b="1" smtClean="0">
                <a:solidFill>
                  <a:srgbClr val="009DA5"/>
                </a:solidFill>
              </a:rPr>
              <a:t>Fiilinkiä ! Yhteishanke Nuorisopalveluiden kanssa</a:t>
            </a:r>
          </a:p>
          <a:p>
            <a:pPr marL="609600" indent="-609600">
              <a:lnSpc>
                <a:spcPct val="80000"/>
              </a:lnSpc>
              <a:buFontTx/>
              <a:buChar char="o"/>
            </a:pPr>
            <a:r>
              <a:rPr lang="fi-FI" altLang="fi-FI" sz="1600" smtClean="0">
                <a:solidFill>
                  <a:srgbClr val="009DA5"/>
                </a:solidFill>
              </a:rPr>
              <a:t>Peruskouluikäisten liikuntakerhotoimintaa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fi-FI" altLang="fi-FI" sz="1800" b="1" smtClean="0">
                <a:solidFill>
                  <a:srgbClr val="009DA5"/>
                </a:solidFill>
              </a:rPr>
              <a:t>Liikkeelle –hanke alkanut joulukuussa 2011</a:t>
            </a:r>
          </a:p>
          <a:p>
            <a:pPr marL="609600" indent="-609600">
              <a:lnSpc>
                <a:spcPct val="80000"/>
              </a:lnSpc>
              <a:buFontTx/>
              <a:buChar char="o"/>
            </a:pPr>
            <a:r>
              <a:rPr lang="fi-FI" altLang="fi-FI" sz="1600" smtClean="0">
                <a:solidFill>
                  <a:srgbClr val="009DA5"/>
                </a:solidFill>
              </a:rPr>
              <a:t>Maahanmuuttajien kotouttaminen liikunnan avulla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fi-FI" altLang="fi-FI" sz="1800" b="1" smtClean="0">
                <a:solidFill>
                  <a:srgbClr val="009DA5"/>
                </a:solidFill>
              </a:rPr>
              <a:t>Lasten ja nuorten liikunnan kehittämishanke</a:t>
            </a:r>
          </a:p>
          <a:p>
            <a:pPr marL="609600" indent="-609600">
              <a:lnSpc>
                <a:spcPct val="80000"/>
              </a:lnSpc>
              <a:buFontTx/>
              <a:buChar char="o"/>
            </a:pPr>
            <a:r>
              <a:rPr lang="fi-FI" altLang="fi-FI" sz="1600" smtClean="0">
                <a:solidFill>
                  <a:srgbClr val="009DA5"/>
                </a:solidFill>
              </a:rPr>
              <a:t>Liikkuva koulu ja liikettä välitunneille alkanut 2012 syksyllä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fi-FI" altLang="fi-FI" sz="1800" b="1" smtClean="0">
                <a:solidFill>
                  <a:srgbClr val="009DA5"/>
                </a:solidFill>
              </a:rPr>
              <a:t>KKI (Kunnossa Kaiken Ikää)</a:t>
            </a:r>
          </a:p>
          <a:p>
            <a:pPr marL="609600" indent="-609600">
              <a:lnSpc>
                <a:spcPct val="80000"/>
              </a:lnSpc>
              <a:buFontTx/>
              <a:buChar char="o"/>
            </a:pPr>
            <a:r>
              <a:rPr lang="fi-FI" altLang="fi-FI" sz="1600" smtClean="0">
                <a:solidFill>
                  <a:srgbClr val="009DA5"/>
                </a:solidFill>
              </a:rPr>
              <a:t>Vuodesta 1995 alkaen</a:t>
            </a:r>
            <a:endParaRPr lang="fi-FI" altLang="fi-FI" sz="1600" smtClean="0"/>
          </a:p>
          <a:p>
            <a:pPr marL="609600" indent="-609600">
              <a:lnSpc>
                <a:spcPct val="80000"/>
              </a:lnSpc>
              <a:buFontTx/>
              <a:buChar char="o"/>
            </a:pPr>
            <a:r>
              <a:rPr lang="fi-FI" altLang="fi-FI" sz="1600" smtClean="0">
                <a:solidFill>
                  <a:srgbClr val="009DA5"/>
                </a:solidFill>
              </a:rPr>
              <a:t>Sulautunut omaksi toiminnaksi</a:t>
            </a:r>
          </a:p>
          <a:p>
            <a:pPr marL="609600" indent="-609600">
              <a:lnSpc>
                <a:spcPct val="80000"/>
              </a:lnSpc>
              <a:buFontTx/>
              <a:buChar char="o"/>
            </a:pPr>
            <a:r>
              <a:rPr lang="fi-FI" altLang="fi-FI" sz="1600" smtClean="0">
                <a:solidFill>
                  <a:srgbClr val="009DA5"/>
                </a:solidFill>
              </a:rPr>
              <a:t>40 + ikäisille</a:t>
            </a:r>
          </a:p>
          <a:p>
            <a:pPr marL="609600" indent="-609600">
              <a:lnSpc>
                <a:spcPct val="80000"/>
              </a:lnSpc>
              <a:buFontTx/>
              <a:buChar char="o"/>
            </a:pPr>
            <a:r>
              <a:rPr lang="fi-FI" altLang="fi-FI" sz="1600" smtClean="0">
                <a:solidFill>
                  <a:srgbClr val="009DA5"/>
                </a:solidFill>
              </a:rPr>
              <a:t>Laaja-alainen yhteistyö eri toimijoiden kanssa ja toimiva verkosto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fi-FI" altLang="fi-FI" sz="1600" smtClean="0">
              <a:solidFill>
                <a:srgbClr val="009DA5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fi-FI" altLang="fi-FI" sz="1600" b="1" smtClean="0">
                <a:solidFill>
                  <a:srgbClr val="009DA5"/>
                </a:solidFill>
              </a:rPr>
              <a:t>Liikuntapalvelut mukana myös…</a:t>
            </a:r>
          </a:p>
          <a:p>
            <a:pPr marL="609600" indent="-609600">
              <a:lnSpc>
                <a:spcPct val="80000"/>
              </a:lnSpc>
            </a:pPr>
            <a:r>
              <a:rPr lang="fi-FI" altLang="fi-FI" sz="1600" smtClean="0">
                <a:solidFill>
                  <a:srgbClr val="009DA5"/>
                </a:solidFill>
              </a:rPr>
              <a:t>Koulujen harrastekerhotoiminnan kehittämisessä (OPH rahoittaa)</a:t>
            </a:r>
          </a:p>
          <a:p>
            <a:pPr marL="609600" indent="-609600">
              <a:lnSpc>
                <a:spcPct val="80000"/>
              </a:lnSpc>
            </a:pPr>
            <a:r>
              <a:rPr lang="fi-FI" altLang="fi-FI" sz="1600" smtClean="0">
                <a:solidFill>
                  <a:srgbClr val="009DA5"/>
                </a:solidFill>
              </a:rPr>
              <a:t>Askel työryhmässä (liikkumisen ohjaus)</a:t>
            </a:r>
          </a:p>
          <a:p>
            <a:pPr marL="609600" indent="-609600">
              <a:lnSpc>
                <a:spcPct val="80000"/>
              </a:lnSpc>
            </a:pPr>
            <a:r>
              <a:rPr lang="fi-FI" altLang="fi-FI" sz="1600" smtClean="0">
                <a:solidFill>
                  <a:srgbClr val="009DA5"/>
                </a:solidFill>
              </a:rPr>
              <a:t>0-21 –vuotiaiden palveluiden johtoryhmässä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600" b="1" smtClean="0">
                <a:solidFill>
                  <a:srgbClr val="009DA5"/>
                </a:solidFill>
              </a:rPr>
              <a:t>Liikuntasuunnitelma 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395288" y="1916113"/>
            <a:ext cx="8229600" cy="4210050"/>
          </a:xfrm>
        </p:spPr>
        <p:txBody>
          <a:bodyPr/>
          <a:lstStyle/>
          <a:p>
            <a:endParaRPr lang="fi-FI" altLang="fi-FI" sz="2400" smtClean="0">
              <a:solidFill>
                <a:srgbClr val="009DA5"/>
              </a:solidFill>
            </a:endParaRPr>
          </a:p>
          <a:p>
            <a:r>
              <a:rPr lang="fi-FI" altLang="fi-FI" sz="2400" smtClean="0">
                <a:solidFill>
                  <a:srgbClr val="009DA5"/>
                </a:solidFill>
              </a:rPr>
              <a:t>Liikuntasuunnitelman työstäminen aloitettiin keväällä 2012, Kimmo Suomi &amp; Anton Ahonen, Jyväskylän yliopisto</a:t>
            </a:r>
          </a:p>
          <a:p>
            <a:r>
              <a:rPr lang="fi-FI" altLang="fi-FI" sz="2400" smtClean="0">
                <a:solidFill>
                  <a:srgbClr val="009DA5"/>
                </a:solidFill>
              </a:rPr>
              <a:t>Liikuntasuunnitelman julkistamistilaisuus </a:t>
            </a:r>
            <a:r>
              <a:rPr lang="fi-FI" altLang="fi-FI" sz="2400" b="1" smtClean="0">
                <a:solidFill>
                  <a:srgbClr val="009DA5"/>
                </a:solidFill>
              </a:rPr>
              <a:t>24.1.2013 </a:t>
            </a:r>
          </a:p>
          <a:p>
            <a:r>
              <a:rPr lang="fi-FI" altLang="fi-FI" sz="2400" smtClean="0">
                <a:solidFill>
                  <a:srgbClr val="009DA5"/>
                </a:solidFill>
              </a:rPr>
              <a:t>Liikuntasuunnitelma on vielä keskeneräinen, painopiste liikuntapaikkarakentamisessa</a:t>
            </a:r>
          </a:p>
          <a:p>
            <a:r>
              <a:rPr lang="fi-FI" altLang="fi-FI" sz="2400" smtClean="0">
                <a:solidFill>
                  <a:srgbClr val="009DA5"/>
                </a:solidFill>
              </a:rPr>
              <a:t>Liikuntasuunnitelma käsitellään lautakunnassa </a:t>
            </a:r>
            <a:r>
              <a:rPr lang="fi-FI" altLang="fi-FI" sz="2400" b="1" smtClean="0">
                <a:solidFill>
                  <a:srgbClr val="009DA5"/>
                </a:solidFill>
              </a:rPr>
              <a:t>11.4.2013</a:t>
            </a:r>
          </a:p>
          <a:p>
            <a:r>
              <a:rPr lang="fi-FI" altLang="fi-FI" sz="2400" smtClean="0">
                <a:solidFill>
                  <a:srgbClr val="009DA5"/>
                </a:solidFill>
              </a:rPr>
              <a:t>Päivitetty versio nettiin, seuroille tiedoksi </a:t>
            </a:r>
          </a:p>
          <a:p>
            <a:r>
              <a:rPr lang="fi-FI" altLang="fi-FI" sz="2400" smtClean="0">
                <a:solidFill>
                  <a:srgbClr val="009DA5"/>
                </a:solidFill>
              </a:rPr>
              <a:t>Seuraavan seurafoorumin aihe?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600" b="1" smtClean="0">
                <a:solidFill>
                  <a:srgbClr val="009DA5"/>
                </a:solidFill>
              </a:rPr>
              <a:t>Liikuntapaikkamaksut 1.8.2014 alkaen 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395288" y="1916113"/>
            <a:ext cx="8229600" cy="4210050"/>
          </a:xfrm>
        </p:spPr>
        <p:txBody>
          <a:bodyPr/>
          <a:lstStyle/>
          <a:p>
            <a:r>
              <a:rPr lang="fi-FI" altLang="fi-FI" sz="2200" b="1" smtClean="0">
                <a:solidFill>
                  <a:srgbClr val="009DA5"/>
                </a:solidFill>
              </a:rPr>
              <a:t>Kuvala 13.12.2012 / § 86: </a:t>
            </a:r>
            <a:r>
              <a:rPr lang="fi-FI" altLang="fi-FI" sz="2200" smtClean="0">
                <a:solidFill>
                  <a:srgbClr val="009DA5"/>
                </a:solidFill>
              </a:rPr>
              <a:t>Liikunta-, nuoriso- ja kulttuuripalveluiden avustussääntöjä muutetaan siten, että vuokravapaudet poistetaan myös koulujen liikunta- ja juhlasalien sekä liikuntahallien vuorojen osalta </a:t>
            </a:r>
            <a:r>
              <a:rPr lang="fi-FI" altLang="fi-FI" sz="2200" b="1" smtClean="0">
                <a:solidFill>
                  <a:srgbClr val="009DA5"/>
                </a:solidFill>
              </a:rPr>
              <a:t>1.8.2013</a:t>
            </a:r>
            <a:r>
              <a:rPr lang="fi-FI" altLang="fi-FI" sz="2200" smtClean="0">
                <a:solidFill>
                  <a:srgbClr val="009DA5"/>
                </a:solidFill>
              </a:rPr>
              <a:t> alkaen. Liikuntayhdistykset ovat toivoneet lisää liikuntatiloja käyttöönsä. Tämän muutoksen tarkoitus on tehostaa tilojen käyttöä.</a:t>
            </a:r>
          </a:p>
          <a:p>
            <a:r>
              <a:rPr lang="fi-FI" altLang="fi-FI" sz="2200" smtClean="0">
                <a:solidFill>
                  <a:srgbClr val="009DA5"/>
                </a:solidFill>
              </a:rPr>
              <a:t>Liikuntapäällikön esitys liikuntapaikkamaksujen käyttöönotosta </a:t>
            </a:r>
            <a:r>
              <a:rPr lang="fi-FI" altLang="fi-FI" sz="2200" b="1" smtClean="0">
                <a:solidFill>
                  <a:srgbClr val="009DA5"/>
                </a:solidFill>
              </a:rPr>
              <a:t>1.8.2014 </a:t>
            </a:r>
            <a:r>
              <a:rPr lang="fi-FI" altLang="fi-FI" sz="2200" smtClean="0">
                <a:solidFill>
                  <a:srgbClr val="009DA5"/>
                </a:solidFill>
              </a:rPr>
              <a:t>alkaen seuraavaan lautakuntaan </a:t>
            </a:r>
            <a:r>
              <a:rPr lang="fi-FI" altLang="fi-FI" sz="2200" b="1" smtClean="0">
                <a:solidFill>
                  <a:srgbClr val="009DA5"/>
                </a:solidFill>
              </a:rPr>
              <a:t>14.3.2013</a:t>
            </a:r>
          </a:p>
          <a:p>
            <a:r>
              <a:rPr lang="fi-FI" altLang="fi-FI" sz="2200" smtClean="0">
                <a:solidFill>
                  <a:srgbClr val="009DA5"/>
                </a:solidFill>
              </a:rPr>
              <a:t>Liikuntapaikkamaksuja valmistellaan </a:t>
            </a:r>
            <a:r>
              <a:rPr lang="fi-FI" altLang="fi-FI" sz="2200" b="1" smtClean="0">
                <a:solidFill>
                  <a:srgbClr val="009DA5"/>
                </a:solidFill>
              </a:rPr>
              <a:t>kevät 2013</a:t>
            </a:r>
            <a:r>
              <a:rPr lang="fi-FI" altLang="fi-FI" sz="2200" smtClean="0">
                <a:solidFill>
                  <a:srgbClr val="009DA5"/>
                </a:solidFill>
              </a:rPr>
              <a:t>, käsitellään lautakuntaseminaarissa </a:t>
            </a:r>
            <a:r>
              <a:rPr lang="fi-FI" altLang="fi-FI" sz="2200" b="1" smtClean="0">
                <a:solidFill>
                  <a:srgbClr val="009DA5"/>
                </a:solidFill>
              </a:rPr>
              <a:t>13.6.2013</a:t>
            </a:r>
            <a:r>
              <a:rPr lang="fi-FI" altLang="fi-FI" sz="2200" smtClean="0">
                <a:solidFill>
                  <a:srgbClr val="009DA5"/>
                </a:solidFill>
              </a:rPr>
              <a:t>, päätös syys-lokakuussa </a:t>
            </a:r>
            <a:r>
              <a:rPr lang="fi-FI" altLang="fi-FI" sz="2200" b="1" smtClean="0">
                <a:solidFill>
                  <a:srgbClr val="009DA5"/>
                </a:solidFill>
              </a:rPr>
              <a:t>2013 </a:t>
            </a:r>
          </a:p>
          <a:p>
            <a:r>
              <a:rPr lang="fi-FI" altLang="fi-FI" sz="2200" smtClean="0">
                <a:solidFill>
                  <a:srgbClr val="009DA5"/>
                </a:solidFill>
              </a:rPr>
              <a:t>Seurojen kuuleminen valmisteluvaiheessa, millä tavoin?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453</Words>
  <Application>Microsoft Office PowerPoint</Application>
  <PresentationFormat>Näytössä katseltava diaesitys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9" baseType="lpstr">
      <vt:lpstr>Calibri</vt:lpstr>
      <vt:lpstr>Arial</vt:lpstr>
      <vt:lpstr>Office-teema</vt:lpstr>
      <vt:lpstr>PowerPoint-esitys</vt:lpstr>
      <vt:lpstr>Tiistai 5.3.2013 </vt:lpstr>
      <vt:lpstr>Liikuntapalveluiden toiminta 1.1.2013 alkaen </vt:lpstr>
      <vt:lpstr> Liikuntapaikkarakentaminen ja liikuntainvestoinnit 2013-2018  </vt:lpstr>
      <vt:lpstr> Liikuntapaikkarakentaminen ja liikuntainvestoinnit 2013-2018  </vt:lpstr>
      <vt:lpstr> Liikuntapaikkarakentaminen ja liikuntainvestoinnit 2013-2018  </vt:lpstr>
      <vt:lpstr> Liikuntapalvelut mukana hankkeissa ja seurayhteistyö  </vt:lpstr>
      <vt:lpstr>Liikuntasuunnitelma </vt:lpstr>
      <vt:lpstr>Liikuntapaikkamaksut 1.8.2014 alkaen </vt:lpstr>
      <vt:lpstr>Liikuntapaikkamaksut 1.8.2014 alkaen </vt:lpstr>
      <vt:lpstr>Salivuorojen,  toiminta- ja ulkoilumaja-avustusten hakuajat vuonna 2013  </vt:lpstr>
      <vt:lpstr>Willatehtaan remontti ja liikuntatilat </vt:lpstr>
      <vt:lpstr>Yhteistyö ja sen kehittäminen  </vt:lpstr>
      <vt:lpstr>Muita tärkeitä asioita </vt:lpstr>
      <vt:lpstr>Yhteystiedot </vt:lpstr>
      <vt:lpstr>PowerPoint-esitys</vt:lpstr>
    </vt:vector>
  </TitlesOfParts>
  <Company>Hyvinkään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Venho Sari</dc:creator>
  <cp:lastModifiedBy>Pietari Marko</cp:lastModifiedBy>
  <cp:revision>76</cp:revision>
  <cp:lastPrinted>2013-03-05T13:05:32Z</cp:lastPrinted>
  <dcterms:created xsi:type="dcterms:W3CDTF">2011-10-11T10:16:26Z</dcterms:created>
  <dcterms:modified xsi:type="dcterms:W3CDTF">2015-05-07T08:47:28Z</dcterms:modified>
</cp:coreProperties>
</file>