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4" r:id="rId2"/>
    <p:sldId id="531" r:id="rId3"/>
    <p:sldId id="532" r:id="rId4"/>
    <p:sldId id="534" r:id="rId5"/>
    <p:sldId id="263" r:id="rId6"/>
    <p:sldId id="528" r:id="rId7"/>
    <p:sldId id="257" r:id="rId8"/>
    <p:sldId id="259" r:id="rId9"/>
    <p:sldId id="273" r:id="rId10"/>
    <p:sldId id="274" r:id="rId11"/>
    <p:sldId id="262" r:id="rId12"/>
    <p:sldId id="272" r:id="rId13"/>
    <p:sldId id="533" r:id="rId14"/>
    <p:sldId id="265" r:id="rId15"/>
    <p:sldId id="523" r:id="rId16"/>
    <p:sldId id="526" r:id="rId17"/>
    <p:sldId id="524" r:id="rId18"/>
    <p:sldId id="525" r:id="rId19"/>
    <p:sldId id="527" r:id="rId20"/>
    <p:sldId id="529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3CB8F-A37A-4387-8CD6-191F59A32898}" v="4" dt="2026-03-27T09:44:05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kkila Jarmo" userId="3df03760-6e9a-42b3-97a0-df98f41e8919" providerId="ADAL" clId="{6F8C7180-D9C0-4CFF-A675-A97543E99E9B}"/>
    <pc:docChg chg="undo custSel addSld delSld modSld sldOrd">
      <pc:chgData name="Vakkila Jarmo" userId="3df03760-6e9a-42b3-97a0-df98f41e8919" providerId="ADAL" clId="{6F8C7180-D9C0-4CFF-A675-A97543E99E9B}" dt="2026-03-27T09:56:05.559" v="208" actId="20577"/>
      <pc:docMkLst>
        <pc:docMk/>
      </pc:docMkLst>
      <pc:sldChg chg="add del">
        <pc:chgData name="Vakkila Jarmo" userId="3df03760-6e9a-42b3-97a0-df98f41e8919" providerId="ADAL" clId="{6F8C7180-D9C0-4CFF-A675-A97543E99E9B}" dt="2026-03-27T09:28:53.232" v="8"/>
        <pc:sldMkLst>
          <pc:docMk/>
          <pc:sldMk cId="0" sldId="257"/>
        </pc:sldMkLst>
      </pc:sldChg>
      <pc:sldChg chg="add del">
        <pc:chgData name="Vakkila Jarmo" userId="3df03760-6e9a-42b3-97a0-df98f41e8919" providerId="ADAL" clId="{6F8C7180-D9C0-4CFF-A675-A97543E99E9B}" dt="2026-03-27T09:28:53.232" v="8"/>
        <pc:sldMkLst>
          <pc:docMk/>
          <pc:sldMk cId="740683532" sldId="259"/>
        </pc:sldMkLst>
      </pc:sldChg>
      <pc:sldChg chg="add del">
        <pc:chgData name="Vakkila Jarmo" userId="3df03760-6e9a-42b3-97a0-df98f41e8919" providerId="ADAL" clId="{6F8C7180-D9C0-4CFF-A675-A97543E99E9B}" dt="2026-03-27T09:28:53.232" v="8"/>
        <pc:sldMkLst>
          <pc:docMk/>
          <pc:sldMk cId="3144292343" sldId="262"/>
        </pc:sldMkLst>
      </pc:sldChg>
      <pc:sldChg chg="add">
        <pc:chgData name="Vakkila Jarmo" userId="3df03760-6e9a-42b3-97a0-df98f41e8919" providerId="ADAL" clId="{6F8C7180-D9C0-4CFF-A675-A97543E99E9B}" dt="2026-03-27T09:28:53.232" v="8"/>
        <pc:sldMkLst>
          <pc:docMk/>
          <pc:sldMk cId="3640252369" sldId="265"/>
        </pc:sldMkLst>
      </pc:sldChg>
      <pc:sldChg chg="del">
        <pc:chgData name="Vakkila Jarmo" userId="3df03760-6e9a-42b3-97a0-df98f41e8919" providerId="ADAL" clId="{6F8C7180-D9C0-4CFF-A675-A97543E99E9B}" dt="2026-03-27T09:29:48.300" v="10" actId="47"/>
        <pc:sldMkLst>
          <pc:docMk/>
          <pc:sldMk cId="3387905736" sldId="266"/>
        </pc:sldMkLst>
      </pc:sldChg>
      <pc:sldChg chg="add">
        <pc:chgData name="Vakkila Jarmo" userId="3df03760-6e9a-42b3-97a0-df98f41e8919" providerId="ADAL" clId="{6F8C7180-D9C0-4CFF-A675-A97543E99E9B}" dt="2026-03-27T09:28:53.232" v="8"/>
        <pc:sldMkLst>
          <pc:docMk/>
          <pc:sldMk cId="3917936348" sldId="272"/>
        </pc:sldMkLst>
      </pc:sldChg>
      <pc:sldChg chg="add del">
        <pc:chgData name="Vakkila Jarmo" userId="3df03760-6e9a-42b3-97a0-df98f41e8919" providerId="ADAL" clId="{6F8C7180-D9C0-4CFF-A675-A97543E99E9B}" dt="2026-03-27T09:28:53.232" v="8"/>
        <pc:sldMkLst>
          <pc:docMk/>
          <pc:sldMk cId="3414996180" sldId="273"/>
        </pc:sldMkLst>
      </pc:sldChg>
      <pc:sldChg chg="add del">
        <pc:chgData name="Vakkila Jarmo" userId="3df03760-6e9a-42b3-97a0-df98f41e8919" providerId="ADAL" clId="{6F8C7180-D9C0-4CFF-A675-A97543E99E9B}" dt="2026-03-27T09:28:53.232" v="8"/>
        <pc:sldMkLst>
          <pc:docMk/>
          <pc:sldMk cId="3898497290" sldId="274"/>
        </pc:sldMkLst>
      </pc:sldChg>
      <pc:sldChg chg="modSp mod">
        <pc:chgData name="Vakkila Jarmo" userId="3df03760-6e9a-42b3-97a0-df98f41e8919" providerId="ADAL" clId="{6F8C7180-D9C0-4CFF-A675-A97543E99E9B}" dt="2026-03-27T09:29:27.110" v="9" actId="20577"/>
        <pc:sldMkLst>
          <pc:docMk/>
          <pc:sldMk cId="791245189" sldId="523"/>
        </pc:sldMkLst>
        <pc:spChg chg="mod">
          <ac:chgData name="Vakkila Jarmo" userId="3df03760-6e9a-42b3-97a0-df98f41e8919" providerId="ADAL" clId="{6F8C7180-D9C0-4CFF-A675-A97543E99E9B}" dt="2026-03-27T09:29:27.110" v="9" actId="20577"/>
          <ac:spMkLst>
            <pc:docMk/>
            <pc:sldMk cId="791245189" sldId="523"/>
            <ac:spMk id="2" creationId="{83B1172A-AF1A-1B70-7F1B-5C762FD5E087}"/>
          </ac:spMkLst>
        </pc:spChg>
      </pc:sldChg>
      <pc:sldChg chg="addSp delSp modSp new mod ord setBg">
        <pc:chgData name="Vakkila Jarmo" userId="3df03760-6e9a-42b3-97a0-df98f41e8919" providerId="ADAL" clId="{6F8C7180-D9C0-4CFF-A675-A97543E99E9B}" dt="2026-03-27T09:56:05.559" v="208" actId="20577"/>
        <pc:sldMkLst>
          <pc:docMk/>
          <pc:sldMk cId="3206779801" sldId="532"/>
        </pc:sldMkLst>
        <pc:spChg chg="add del">
          <ac:chgData name="Vakkila Jarmo" userId="3df03760-6e9a-42b3-97a0-df98f41e8919" providerId="ADAL" clId="{6F8C7180-D9C0-4CFF-A675-A97543E99E9B}" dt="2026-03-27T09:35:13.384" v="16" actId="26606"/>
          <ac:spMkLst>
            <pc:docMk/>
            <pc:sldMk cId="3206779801" sldId="532"/>
            <ac:spMk id="7" creationId="{F3060C83-F051-4F0E-ABAD-AA0DFC48B218}"/>
          </ac:spMkLst>
        </pc:spChg>
        <pc:spChg chg="add del">
          <ac:chgData name="Vakkila Jarmo" userId="3df03760-6e9a-42b3-97a0-df98f41e8919" providerId="ADAL" clId="{6F8C7180-D9C0-4CFF-A675-A97543E99E9B}" dt="2026-03-27T09:35:13.384" v="16" actId="26606"/>
          <ac:spMkLst>
            <pc:docMk/>
            <pc:sldMk cId="3206779801" sldId="532"/>
            <ac:spMk id="9" creationId="{83C98ABE-055B-441F-B07E-44F97F083C39}"/>
          </ac:spMkLst>
        </pc:spChg>
        <pc:spChg chg="add del">
          <ac:chgData name="Vakkila Jarmo" userId="3df03760-6e9a-42b3-97a0-df98f41e8919" providerId="ADAL" clId="{6F8C7180-D9C0-4CFF-A675-A97543E99E9B}" dt="2026-03-27T09:35:13.384" v="16" actId="26606"/>
          <ac:spMkLst>
            <pc:docMk/>
            <pc:sldMk cId="3206779801" sldId="532"/>
            <ac:spMk id="11" creationId="{29FDB030-9B49-4CED-8CCD-4D99382388AC}"/>
          </ac:spMkLst>
        </pc:spChg>
        <pc:spChg chg="add del">
          <ac:chgData name="Vakkila Jarmo" userId="3df03760-6e9a-42b3-97a0-df98f41e8919" providerId="ADAL" clId="{6F8C7180-D9C0-4CFF-A675-A97543E99E9B}" dt="2026-03-27T09:35:13.384" v="16" actId="26606"/>
          <ac:spMkLst>
            <pc:docMk/>
            <pc:sldMk cId="3206779801" sldId="532"/>
            <ac:spMk id="13" creationId="{3783CA14-24A1-485C-8B30-D6A5D87987AD}"/>
          </ac:spMkLst>
        </pc:spChg>
        <pc:spChg chg="add del">
          <ac:chgData name="Vakkila Jarmo" userId="3df03760-6e9a-42b3-97a0-df98f41e8919" providerId="ADAL" clId="{6F8C7180-D9C0-4CFF-A675-A97543E99E9B}" dt="2026-03-27T09:35:13.384" v="16" actId="26606"/>
          <ac:spMkLst>
            <pc:docMk/>
            <pc:sldMk cId="3206779801" sldId="532"/>
            <ac:spMk id="15" creationId="{9A97C86A-04D6-40F7-AE84-31AB43E6A846}"/>
          </ac:spMkLst>
        </pc:spChg>
        <pc:spChg chg="add del">
          <ac:chgData name="Vakkila Jarmo" userId="3df03760-6e9a-42b3-97a0-df98f41e8919" providerId="ADAL" clId="{6F8C7180-D9C0-4CFF-A675-A97543E99E9B}" dt="2026-03-27T09:35:13.384" v="16" actId="26606"/>
          <ac:spMkLst>
            <pc:docMk/>
            <pc:sldMk cId="3206779801" sldId="532"/>
            <ac:spMk id="17" creationId="{FF9F2414-84E8-453E-B1F3-389FDE8192D9}"/>
          </ac:spMkLst>
        </pc:spChg>
        <pc:spChg chg="add del">
          <ac:chgData name="Vakkila Jarmo" userId="3df03760-6e9a-42b3-97a0-df98f41e8919" providerId="ADAL" clId="{6F8C7180-D9C0-4CFF-A675-A97543E99E9B}" dt="2026-03-27T09:35:13.384" v="16" actId="26606"/>
          <ac:spMkLst>
            <pc:docMk/>
            <pc:sldMk cId="3206779801" sldId="532"/>
            <ac:spMk id="19" creationId="{3ECA69A1-7536-43AC-85EF-C7106179F5ED}"/>
          </ac:spMkLst>
        </pc:spChg>
        <pc:spChg chg="add">
          <ac:chgData name="Vakkila Jarmo" userId="3df03760-6e9a-42b3-97a0-df98f41e8919" providerId="ADAL" clId="{6F8C7180-D9C0-4CFF-A675-A97543E99E9B}" dt="2026-03-27T09:35:13.384" v="16" actId="26606"/>
          <ac:spMkLst>
            <pc:docMk/>
            <pc:sldMk cId="3206779801" sldId="532"/>
            <ac:spMk id="24" creationId="{B9FF99BD-075F-4761-A995-6FC574BD25EA}"/>
          </ac:spMkLst>
        </pc:spChg>
        <pc:spChg chg="add">
          <ac:chgData name="Vakkila Jarmo" userId="3df03760-6e9a-42b3-97a0-df98f41e8919" providerId="ADAL" clId="{6F8C7180-D9C0-4CFF-A675-A97543E99E9B}" dt="2026-03-27T09:35:13.384" v="16" actId="26606"/>
          <ac:spMkLst>
            <pc:docMk/>
            <pc:sldMk cId="3206779801" sldId="532"/>
            <ac:spMk id="26" creationId="{A7B21A54-9BA3-4EA9-B460-5A829ADD9051}"/>
          </ac:spMkLst>
        </pc:spChg>
        <pc:spChg chg="add">
          <ac:chgData name="Vakkila Jarmo" userId="3df03760-6e9a-42b3-97a0-df98f41e8919" providerId="ADAL" clId="{6F8C7180-D9C0-4CFF-A675-A97543E99E9B}" dt="2026-03-27T09:35:13.384" v="16" actId="26606"/>
          <ac:spMkLst>
            <pc:docMk/>
            <pc:sldMk cId="3206779801" sldId="532"/>
            <ac:spMk id="28" creationId="{6FA8F714-B9D8-488A-8CCA-E9948FF913A9}"/>
          </ac:spMkLst>
        </pc:spChg>
        <pc:graphicFrameChg chg="add mod modGraphic">
          <ac:chgData name="Vakkila Jarmo" userId="3df03760-6e9a-42b3-97a0-df98f41e8919" providerId="ADAL" clId="{6F8C7180-D9C0-4CFF-A675-A97543E99E9B}" dt="2026-03-27T09:56:05.559" v="208" actId="20577"/>
          <ac:graphicFrameMkLst>
            <pc:docMk/>
            <pc:sldMk cId="3206779801" sldId="532"/>
            <ac:graphicFrameMk id="2" creationId="{37A2580B-8EA6-53D6-A909-B86384C0E0DC}"/>
          </ac:graphicFrameMkLst>
        </pc:graphicFrameChg>
      </pc:sldChg>
      <pc:sldChg chg="new del">
        <pc:chgData name="Vakkila Jarmo" userId="3df03760-6e9a-42b3-97a0-df98f41e8919" providerId="ADAL" clId="{6F8C7180-D9C0-4CFF-A675-A97543E99E9B}" dt="2026-03-27T09:27:36.257" v="2" actId="680"/>
        <pc:sldMkLst>
          <pc:docMk/>
          <pc:sldMk cId="72975890" sldId="533"/>
        </pc:sldMkLst>
      </pc:sldChg>
      <pc:sldChg chg="add">
        <pc:chgData name="Vakkila Jarmo" userId="3df03760-6e9a-42b3-97a0-df98f41e8919" providerId="ADAL" clId="{6F8C7180-D9C0-4CFF-A675-A97543E99E9B}" dt="2026-03-27T09:28:53.232" v="8"/>
        <pc:sldMkLst>
          <pc:docMk/>
          <pc:sldMk cId="3998894515" sldId="533"/>
        </pc:sldMkLst>
      </pc:sldChg>
      <pc:sldChg chg="addSp modSp new mod modClrScheme chgLayout">
        <pc:chgData name="Vakkila Jarmo" userId="3df03760-6e9a-42b3-97a0-df98f41e8919" providerId="ADAL" clId="{6F8C7180-D9C0-4CFF-A675-A97543E99E9B}" dt="2026-03-27T09:47:12.652" v="174" actId="20577"/>
        <pc:sldMkLst>
          <pc:docMk/>
          <pc:sldMk cId="665952752" sldId="534"/>
        </pc:sldMkLst>
        <pc:spChg chg="add mod ord">
          <ac:chgData name="Vakkila Jarmo" userId="3df03760-6e9a-42b3-97a0-df98f41e8919" providerId="ADAL" clId="{6F8C7180-D9C0-4CFF-A675-A97543E99E9B}" dt="2026-03-27T09:47:12.652" v="174" actId="20577"/>
          <ac:spMkLst>
            <pc:docMk/>
            <pc:sldMk cId="665952752" sldId="534"/>
            <ac:spMk id="4" creationId="{45A865D4-BD00-1C17-2DF9-FFF9B9BB4476}"/>
          </ac:spMkLst>
        </pc:spChg>
        <pc:graphicFrameChg chg="add mod">
          <ac:chgData name="Vakkila Jarmo" userId="3df03760-6e9a-42b3-97a0-df98f41e8919" providerId="ADAL" clId="{6F8C7180-D9C0-4CFF-A675-A97543E99E9B}" dt="2026-03-27T09:43:24.862" v="51" actId="1076"/>
          <ac:graphicFrameMkLst>
            <pc:docMk/>
            <pc:sldMk cId="665952752" sldId="534"/>
            <ac:graphicFrameMk id="2" creationId="{E3DCCEB1-FE7E-2591-B13B-A5C642909B42}"/>
          </ac:graphicFrameMkLst>
        </pc:graphicFrameChg>
        <pc:graphicFrameChg chg="add mod modGraphic">
          <ac:chgData name="Vakkila Jarmo" userId="3df03760-6e9a-42b3-97a0-df98f41e8919" providerId="ADAL" clId="{6F8C7180-D9C0-4CFF-A675-A97543E99E9B}" dt="2026-03-27T09:44:15.836" v="54" actId="1076"/>
          <ac:graphicFrameMkLst>
            <pc:docMk/>
            <pc:sldMk cId="665952752" sldId="534"/>
            <ac:graphicFrameMk id="3" creationId="{CA5FF691-D57B-B3A0-8B05-0C9C7BA7510C}"/>
          </ac:graphicFrameMkLst>
        </pc:graphicFrameChg>
      </pc:sldChg>
      <pc:sldMasterChg chg="delSldLayout">
        <pc:chgData name="Vakkila Jarmo" userId="3df03760-6e9a-42b3-97a0-df98f41e8919" providerId="ADAL" clId="{6F8C7180-D9C0-4CFF-A675-A97543E99E9B}" dt="2026-03-27T09:28:47.848" v="7" actId="47"/>
        <pc:sldMasterMkLst>
          <pc:docMk/>
          <pc:sldMasterMk cId="1117396717" sldId="2147483660"/>
        </pc:sldMasterMkLst>
        <pc:sldLayoutChg chg="del">
          <pc:chgData name="Vakkila Jarmo" userId="3df03760-6e9a-42b3-97a0-df98f41e8919" providerId="ADAL" clId="{6F8C7180-D9C0-4CFF-A675-A97543E99E9B}" dt="2026-03-27T09:28:47.848" v="7" actId="47"/>
          <pc:sldLayoutMkLst>
            <pc:docMk/>
            <pc:sldMasterMk cId="1117396717" sldId="2147483660"/>
            <pc:sldLayoutMk cId="1193341427" sldId="2147483672"/>
          </pc:sldLayoutMkLst>
        </pc:sldLayoutChg>
      </pc:sldMasterChg>
    </pc:docChg>
  </pc:docChgLst>
  <pc:docChgLst>
    <pc:chgData name="Vakkila Jarmo" userId="3df03760-6e9a-42b3-97a0-df98f41e8919" providerId="ADAL" clId="{DDF5278D-0417-4DE1-A51F-842C372F5C37}"/>
    <pc:docChg chg="undo custSel addSld delSld modSld sldOrd">
      <pc:chgData name="Vakkila Jarmo" userId="3df03760-6e9a-42b3-97a0-df98f41e8919" providerId="ADAL" clId="{DDF5278D-0417-4DE1-A51F-842C372F5C37}" dt="2026-03-24T14:22:10.093" v="727" actId="47"/>
      <pc:docMkLst>
        <pc:docMk/>
      </pc:docMkLst>
      <pc:sldChg chg="add">
        <pc:chgData name="Vakkila Jarmo" userId="3df03760-6e9a-42b3-97a0-df98f41e8919" providerId="ADAL" clId="{DDF5278D-0417-4DE1-A51F-842C372F5C37}" dt="2026-03-24T14:18:01.543" v="720"/>
        <pc:sldMkLst>
          <pc:docMk/>
          <pc:sldMk cId="740683532" sldId="259"/>
        </pc:sldMkLst>
      </pc:sldChg>
      <pc:sldChg chg="add">
        <pc:chgData name="Vakkila Jarmo" userId="3df03760-6e9a-42b3-97a0-df98f41e8919" providerId="ADAL" clId="{DDF5278D-0417-4DE1-A51F-842C372F5C37}" dt="2026-03-24T14:18:01.543" v="720"/>
        <pc:sldMkLst>
          <pc:docMk/>
          <pc:sldMk cId="3144292343" sldId="262"/>
        </pc:sldMkLst>
      </pc:sldChg>
      <pc:sldChg chg="ord">
        <pc:chgData name="Vakkila Jarmo" userId="3df03760-6e9a-42b3-97a0-df98f41e8919" providerId="ADAL" clId="{DDF5278D-0417-4DE1-A51F-842C372F5C37}" dt="2026-03-24T10:46:37.406" v="630"/>
        <pc:sldMkLst>
          <pc:docMk/>
          <pc:sldMk cId="34089209" sldId="263"/>
        </pc:sldMkLst>
      </pc:sldChg>
      <pc:sldChg chg="modSp mod">
        <pc:chgData name="Vakkila Jarmo" userId="3df03760-6e9a-42b3-97a0-df98f41e8919" providerId="ADAL" clId="{DDF5278D-0417-4DE1-A51F-842C372F5C37}" dt="2026-03-24T14:14:48.851" v="718" actId="20577"/>
        <pc:sldMkLst>
          <pc:docMk/>
          <pc:sldMk cId="3074492985" sldId="264"/>
        </pc:sldMkLst>
        <pc:spChg chg="mod">
          <ac:chgData name="Vakkila Jarmo" userId="3df03760-6e9a-42b3-97a0-df98f41e8919" providerId="ADAL" clId="{DDF5278D-0417-4DE1-A51F-842C372F5C37}" dt="2026-03-24T14:14:48.851" v="718" actId="20577"/>
          <ac:spMkLst>
            <pc:docMk/>
            <pc:sldMk cId="3074492985" sldId="264"/>
            <ac:spMk id="5" creationId="{B3869235-E242-FC41-E0B5-AC8FA683A501}"/>
          </ac:spMkLst>
        </pc:spChg>
      </pc:sldChg>
      <pc:sldChg chg="add">
        <pc:chgData name="Vakkila Jarmo" userId="3df03760-6e9a-42b3-97a0-df98f41e8919" providerId="ADAL" clId="{DDF5278D-0417-4DE1-A51F-842C372F5C37}" dt="2026-03-24T14:18:01.543" v="720"/>
        <pc:sldMkLst>
          <pc:docMk/>
          <pc:sldMk cId="3414996180" sldId="273"/>
        </pc:sldMkLst>
      </pc:sldChg>
      <pc:sldChg chg="add">
        <pc:chgData name="Vakkila Jarmo" userId="3df03760-6e9a-42b3-97a0-df98f41e8919" providerId="ADAL" clId="{DDF5278D-0417-4DE1-A51F-842C372F5C37}" dt="2026-03-24T14:18:01.543" v="720"/>
        <pc:sldMkLst>
          <pc:docMk/>
          <pc:sldMk cId="3898497290" sldId="274"/>
        </pc:sldMkLst>
      </pc:sldChg>
      <pc:sldChg chg="add">
        <pc:chgData name="Vakkila Jarmo" userId="3df03760-6e9a-42b3-97a0-df98f41e8919" providerId="ADAL" clId="{DDF5278D-0417-4DE1-A51F-842C372F5C37}" dt="2026-03-24T08:42:13.556" v="2"/>
        <pc:sldMkLst>
          <pc:docMk/>
          <pc:sldMk cId="791245189" sldId="523"/>
        </pc:sldMkLst>
      </pc:sldChg>
      <pc:sldChg chg="add">
        <pc:chgData name="Vakkila Jarmo" userId="3df03760-6e9a-42b3-97a0-df98f41e8919" providerId="ADAL" clId="{DDF5278D-0417-4DE1-A51F-842C372F5C37}" dt="2026-03-24T08:42:13.556" v="2"/>
        <pc:sldMkLst>
          <pc:docMk/>
          <pc:sldMk cId="2586692255" sldId="524"/>
        </pc:sldMkLst>
      </pc:sldChg>
      <pc:sldChg chg="add">
        <pc:chgData name="Vakkila Jarmo" userId="3df03760-6e9a-42b3-97a0-df98f41e8919" providerId="ADAL" clId="{DDF5278D-0417-4DE1-A51F-842C372F5C37}" dt="2026-03-24T08:42:13.556" v="2"/>
        <pc:sldMkLst>
          <pc:docMk/>
          <pc:sldMk cId="1491379752" sldId="525"/>
        </pc:sldMkLst>
      </pc:sldChg>
      <pc:sldChg chg="add">
        <pc:chgData name="Vakkila Jarmo" userId="3df03760-6e9a-42b3-97a0-df98f41e8919" providerId="ADAL" clId="{DDF5278D-0417-4DE1-A51F-842C372F5C37}" dt="2026-03-24T08:42:13.556" v="2"/>
        <pc:sldMkLst>
          <pc:docMk/>
          <pc:sldMk cId="1668650538" sldId="526"/>
        </pc:sldMkLst>
      </pc:sldChg>
      <pc:sldChg chg="add">
        <pc:chgData name="Vakkila Jarmo" userId="3df03760-6e9a-42b3-97a0-df98f41e8919" providerId="ADAL" clId="{DDF5278D-0417-4DE1-A51F-842C372F5C37}" dt="2026-03-24T08:42:13.556" v="2"/>
        <pc:sldMkLst>
          <pc:docMk/>
          <pc:sldMk cId="4233883570" sldId="527"/>
        </pc:sldMkLst>
      </pc:sldChg>
      <pc:sldChg chg="addSp delSp modSp new mod">
        <pc:chgData name="Vakkila Jarmo" userId="3df03760-6e9a-42b3-97a0-df98f41e8919" providerId="ADAL" clId="{DDF5278D-0417-4DE1-A51F-842C372F5C37}" dt="2026-03-24T10:41:52.649" v="626" actId="20578"/>
        <pc:sldMkLst>
          <pc:docMk/>
          <pc:sldMk cId="341819028" sldId="528"/>
        </pc:sldMkLst>
        <pc:spChg chg="mod">
          <ac:chgData name="Vakkila Jarmo" userId="3df03760-6e9a-42b3-97a0-df98f41e8919" providerId="ADAL" clId="{DDF5278D-0417-4DE1-A51F-842C372F5C37}" dt="2026-03-24T08:51:55.611" v="312" actId="20577"/>
          <ac:spMkLst>
            <pc:docMk/>
            <pc:sldMk cId="341819028" sldId="528"/>
            <ac:spMk id="2" creationId="{FD78F0D9-6841-A3A0-697A-33A2F45E388E}"/>
          </ac:spMkLst>
        </pc:spChg>
        <pc:spChg chg="mod">
          <ac:chgData name="Vakkila Jarmo" userId="3df03760-6e9a-42b3-97a0-df98f41e8919" providerId="ADAL" clId="{DDF5278D-0417-4DE1-A51F-842C372F5C37}" dt="2026-03-24T10:41:52.649" v="626" actId="20578"/>
          <ac:spMkLst>
            <pc:docMk/>
            <pc:sldMk cId="341819028" sldId="528"/>
            <ac:spMk id="4" creationId="{188A84CF-C30A-ADD6-DC96-85990CB5A93A}"/>
          </ac:spMkLst>
        </pc:spChg>
        <pc:picChg chg="add mod ord">
          <ac:chgData name="Vakkila Jarmo" userId="3df03760-6e9a-42b3-97a0-df98f41e8919" providerId="ADAL" clId="{DDF5278D-0417-4DE1-A51F-842C372F5C37}" dt="2026-03-24T10:41:15.339" v="625" actId="931"/>
          <ac:picMkLst>
            <pc:docMk/>
            <pc:sldMk cId="341819028" sldId="528"/>
            <ac:picMk id="6" creationId="{B73847A5-6FA2-B310-73CB-B2C68971F5A7}"/>
          </ac:picMkLst>
        </pc:picChg>
      </pc:sldChg>
      <pc:sldChg chg="addSp delSp modSp new mod ord">
        <pc:chgData name="Vakkila Jarmo" userId="3df03760-6e9a-42b3-97a0-df98f41e8919" providerId="ADAL" clId="{DDF5278D-0417-4DE1-A51F-842C372F5C37}" dt="2026-03-24T14:12:04.639" v="654"/>
        <pc:sldMkLst>
          <pc:docMk/>
          <pc:sldMk cId="2262282058" sldId="529"/>
        </pc:sldMkLst>
        <pc:spChg chg="mod">
          <ac:chgData name="Vakkila Jarmo" userId="3df03760-6e9a-42b3-97a0-df98f41e8919" providerId="ADAL" clId="{DDF5278D-0417-4DE1-A51F-842C372F5C37}" dt="2026-03-24T10:49:45.302" v="652" actId="1076"/>
          <ac:spMkLst>
            <pc:docMk/>
            <pc:sldMk cId="2262282058" sldId="529"/>
            <ac:spMk id="2" creationId="{0134DAAB-97B6-7B63-8AAC-B964D13A12F9}"/>
          </ac:spMkLst>
        </pc:spChg>
        <pc:picChg chg="add mod ord">
          <ac:chgData name="Vakkila Jarmo" userId="3df03760-6e9a-42b3-97a0-df98f41e8919" providerId="ADAL" clId="{DDF5278D-0417-4DE1-A51F-842C372F5C37}" dt="2026-03-24T10:49:28.018" v="650" actId="14100"/>
          <ac:picMkLst>
            <pc:docMk/>
            <pc:sldMk cId="2262282058" sldId="529"/>
            <ac:picMk id="5" creationId="{29EE127D-FD9C-C140-4F0D-6435B7027C9A}"/>
          </ac:picMkLst>
        </pc:picChg>
      </pc:sldChg>
      <pc:sldChg chg="addSp modSp new mod ord">
        <pc:chgData name="Vakkila Jarmo" userId="3df03760-6e9a-42b3-97a0-df98f41e8919" providerId="ADAL" clId="{DDF5278D-0417-4DE1-A51F-842C372F5C37}" dt="2026-03-24T14:22:00.183" v="726"/>
        <pc:sldMkLst>
          <pc:docMk/>
          <pc:sldMk cId="2337779222" sldId="531"/>
        </pc:sldMkLst>
        <pc:picChg chg="add mod">
          <ac:chgData name="Vakkila Jarmo" userId="3df03760-6e9a-42b3-97a0-df98f41e8919" providerId="ADAL" clId="{DDF5278D-0417-4DE1-A51F-842C372F5C37}" dt="2026-03-24T14:21:37.458" v="723"/>
          <ac:picMkLst>
            <pc:docMk/>
            <pc:sldMk cId="2337779222" sldId="531"/>
            <ac:picMk id="3" creationId="{2413E8DA-E1E3-D05F-DC44-9262E581378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ERITTÄIN HYVÄ tilanne </c:v>
                </c:pt>
              </c:strCache>
            </c:strRef>
          </c:tx>
          <c:spPr>
            <a:solidFill>
              <a:srgbClr val="1207EB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A4C-4A13-AF95-E3A53F86B6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A4C-4A13-AF95-E3A53F86B6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A4C-4A13-AF95-E3A53F86B6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A4C-4A13-AF95-E3A53F86B6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A4C-4A13-AF95-E3A53F86B6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A4C-4A13-AF95-E3A53F86B6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A4C-4A13-AF95-E3A53F86B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Sheet1!$C$2:$C$8</c:f>
              <c:strCache>
                <c:ptCount val="7"/>
                <c:pt idx="0">
                  <c:v>Käytössämme olevien harjoitustilojen LAATU (harjoituspaikkojen kunto, soveltuvuus tarpeisiin, huolto yms.)</c:v>
                </c:pt>
                <c:pt idx="1">
                  <c:v>Käytössämme olevien harjoitustilojen ja vuorojen MÄÄRÄ (harjoituspaikkojen ja vuorojen riittävyys toimintaan yms.)</c:v>
                </c:pt>
                <c:pt idx="2">
                  <c:v>Käytössämme olevien harjoitustilojen SAAVUTETTAVUUS (harjoituspaikkojen sijainti / etäisyydet tms.)</c:v>
                </c:pt>
                <c:pt idx="3">
                  <c:v>Käytössämme olevat HARJOITUSAJAT /- AJANKOHDAT (tarjolla olevat viikonpäivät ja kellonajat)</c:v>
                </c:pt>
                <c:pt idx="4">
                  <c:v>Käytössämme olevien harjoittelutilojen / -mahdollisuuksien YMPÄRIVUOTISUUS </c:v>
                </c:pt>
                <c:pt idx="5">
                  <c:v>Käytössämme olevien harjoitustilojen KÄYTTÖKUSTANNUKSET (käyttömaksut / tilavuokrat yms.)</c:v>
                </c:pt>
                <c:pt idx="6">
                  <c:v>Käytössämme olevat liikuntatilat / paikat KILPAILUTOIMINNAN &amp; TAPAHTUMIEN JÄRJESTÄMISEN TARPEIDEN näkökulmasta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0.17</c:v>
                </c:pt>
                <c:pt idx="1">
                  <c:v>0.36</c:v>
                </c:pt>
                <c:pt idx="2">
                  <c:v>0.64</c:v>
                </c:pt>
                <c:pt idx="3">
                  <c:v>0.39</c:v>
                </c:pt>
                <c:pt idx="4">
                  <c:v>0.39</c:v>
                </c:pt>
                <c:pt idx="5">
                  <c:v>0.36</c:v>
                </c:pt>
                <c:pt idx="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4C-4A13-AF95-E3A53F86B65C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MELKO HYVÄ / TYYDYTTÄVÄ tilanne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A4C-4A13-AF95-E3A53F86B6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A4C-4A13-AF95-E3A53F86B6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A4C-4A13-AF95-E3A53F86B6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A4C-4A13-AF95-E3A53F86B6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A4C-4A13-AF95-E3A53F86B6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A4C-4A13-AF95-E3A53F86B6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A4C-4A13-AF95-E3A53F86B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Sheet1!$C$2:$C$8</c:f>
              <c:strCache>
                <c:ptCount val="7"/>
                <c:pt idx="0">
                  <c:v>Käytössämme olevien harjoitustilojen LAATU (harjoituspaikkojen kunto, soveltuvuus tarpeisiin, huolto yms.)</c:v>
                </c:pt>
                <c:pt idx="1">
                  <c:v>Käytössämme olevien harjoitustilojen ja vuorojen MÄÄRÄ (harjoituspaikkojen ja vuorojen riittävyys toimintaan yms.)</c:v>
                </c:pt>
                <c:pt idx="2">
                  <c:v>Käytössämme olevien harjoitustilojen SAAVUTETTAVUUS (harjoituspaikkojen sijainti / etäisyydet tms.)</c:v>
                </c:pt>
                <c:pt idx="3">
                  <c:v>Käytössämme olevat HARJOITUSAJAT /- AJANKOHDAT (tarjolla olevat viikonpäivät ja kellonajat)</c:v>
                </c:pt>
                <c:pt idx="4">
                  <c:v>Käytössämme olevien harjoittelutilojen / -mahdollisuuksien YMPÄRIVUOTISUUS </c:v>
                </c:pt>
                <c:pt idx="5">
                  <c:v>Käytössämme olevien harjoitustilojen KÄYTTÖKUSTANNUKSET (käyttömaksut / tilavuokrat yms.)</c:v>
                </c:pt>
                <c:pt idx="6">
                  <c:v>Käytössämme olevat liikuntatilat / paikat KILPAILUTOIMINNAN &amp; TAPAHTUMIEN JÄRJESTÄMISEN TARPEIDEN näkökulmasta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0.72</c:v>
                </c:pt>
                <c:pt idx="1">
                  <c:v>0.44</c:v>
                </c:pt>
                <c:pt idx="2">
                  <c:v>0.33</c:v>
                </c:pt>
                <c:pt idx="3">
                  <c:v>0.42</c:v>
                </c:pt>
                <c:pt idx="4">
                  <c:v>0.28000000000000003</c:v>
                </c:pt>
                <c:pt idx="5">
                  <c:v>0.5</c:v>
                </c:pt>
                <c:pt idx="6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A4C-4A13-AF95-E3A53F86B65C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HEIKKO tilanne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8A4C-4A13-AF95-E3A53F86B6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8A4C-4A13-AF95-E3A53F86B6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8A4C-4A13-AF95-E3A53F86B6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8A4C-4A13-AF95-E3A53F86B6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8A4C-4A13-AF95-E3A53F86B6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8A4C-4A13-AF95-E3A53F86B6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8A4C-4A13-AF95-E3A53F86B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Sheet1!$C$2:$C$8</c:f>
              <c:strCache>
                <c:ptCount val="7"/>
                <c:pt idx="0">
                  <c:v>Käytössämme olevien harjoitustilojen LAATU (harjoituspaikkojen kunto, soveltuvuus tarpeisiin, huolto yms.)</c:v>
                </c:pt>
                <c:pt idx="1">
                  <c:v>Käytössämme olevien harjoitustilojen ja vuorojen MÄÄRÄ (harjoituspaikkojen ja vuorojen riittävyys toimintaan yms.)</c:v>
                </c:pt>
                <c:pt idx="2">
                  <c:v>Käytössämme olevien harjoitustilojen SAAVUTETTAVUUS (harjoituspaikkojen sijainti / etäisyydet tms.)</c:v>
                </c:pt>
                <c:pt idx="3">
                  <c:v>Käytössämme olevat HARJOITUSAJAT /- AJANKOHDAT (tarjolla olevat viikonpäivät ja kellonajat)</c:v>
                </c:pt>
                <c:pt idx="4">
                  <c:v>Käytössämme olevien harjoittelutilojen / -mahdollisuuksien YMPÄRIVUOTISUUS </c:v>
                </c:pt>
                <c:pt idx="5">
                  <c:v>Käytössämme olevien harjoitustilojen KÄYTTÖKUSTANNUKSET (käyttömaksut / tilavuokrat yms.)</c:v>
                </c:pt>
                <c:pt idx="6">
                  <c:v>Käytössämme olevat liikuntatilat / paikat KILPAILUTOIMINNAN &amp; TAPAHTUMIEN JÄRJESTÄMISEN TARPEIDEN näkökulmasta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0.11</c:v>
                </c:pt>
                <c:pt idx="1">
                  <c:v>0.14000000000000001</c:v>
                </c:pt>
                <c:pt idx="2">
                  <c:v>0.03</c:v>
                </c:pt>
                <c:pt idx="3">
                  <c:v>0.16</c:v>
                </c:pt>
                <c:pt idx="4">
                  <c:v>0.28000000000000003</c:v>
                </c:pt>
                <c:pt idx="5">
                  <c:v>0.11</c:v>
                </c:pt>
                <c:pt idx="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A4C-4A13-AF95-E3A53F86B65C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ERITTÄIN HUONO tilanne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8A4C-4A13-AF95-E3A53F86B6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8A4C-4A13-AF95-E3A53F86B6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8A4C-4A13-AF95-E3A53F86B6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8A4C-4A13-AF95-E3A53F86B6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8A4C-4A13-AF95-E3A53F86B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Sheet1!$C$2:$C$8</c:f>
              <c:strCache>
                <c:ptCount val="7"/>
                <c:pt idx="0">
                  <c:v>Käytössämme olevien harjoitustilojen LAATU (harjoituspaikkojen kunto, soveltuvuus tarpeisiin, huolto yms.)</c:v>
                </c:pt>
                <c:pt idx="1">
                  <c:v>Käytössämme olevien harjoitustilojen ja vuorojen MÄÄRÄ (harjoituspaikkojen ja vuorojen riittävyys toimintaan yms.)</c:v>
                </c:pt>
                <c:pt idx="2">
                  <c:v>Käytössämme olevien harjoitustilojen SAAVUTETTAVUUS (harjoituspaikkojen sijainti / etäisyydet tms.)</c:v>
                </c:pt>
                <c:pt idx="3">
                  <c:v>Käytössämme olevat HARJOITUSAJAT /- AJANKOHDAT (tarjolla olevat viikonpäivät ja kellonajat)</c:v>
                </c:pt>
                <c:pt idx="4">
                  <c:v>Käytössämme olevien harjoittelutilojen / -mahdollisuuksien YMPÄRIVUOTISUUS </c:v>
                </c:pt>
                <c:pt idx="5">
                  <c:v>Käytössämme olevien harjoitustilojen KÄYTTÖKUSTANNUKSET (käyttömaksut / tilavuokrat yms.)</c:v>
                </c:pt>
                <c:pt idx="6">
                  <c:v>Käytössämme olevat liikuntatilat / paikat KILPAILUTOIMINNAN &amp; TAPAHTUMIEN JÄRJESTÄMISEN TARPEIDEN näkökulmasta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0</c:v>
                </c:pt>
                <c:pt idx="1">
                  <c:v>0.06</c:v>
                </c:pt>
                <c:pt idx="2">
                  <c:v>0</c:v>
                </c:pt>
                <c:pt idx="3">
                  <c:v>0.03</c:v>
                </c:pt>
                <c:pt idx="4">
                  <c:v>0.05</c:v>
                </c:pt>
                <c:pt idx="5">
                  <c:v>0.03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A4C-4A13-AF95-E3A53F86B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b="0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1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  <c:majorUnit val="0.25"/>
      </c:valAx>
    </c:plotArea>
    <c:plotVisOnly val="1"/>
    <c:dispBlanksAs val="zero"/>
    <c:showDLblsOverMax val="1"/>
  </c:chart>
  <c:txPr>
    <a:bodyPr/>
    <a:lstStyle/>
    <a:p>
      <a:pPr>
        <a:defRPr sz="1200" smtId="4294967295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Erittäin tyytyväisiä</c:v>
                </c:pt>
              </c:strCache>
            </c:strRef>
          </c:tx>
          <c:spPr>
            <a:solidFill>
              <a:srgbClr val="1207EB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E7F-47C0-BFA2-358D1410A9B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E7F-47C0-BFA2-358D1410A9B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E7F-47C0-BFA2-358D1410A9B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E7F-47C0-BFA2-358D1410A9B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E7F-47C0-BFA2-358D1410A9B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E7F-47C0-BFA2-358D1410A9B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E7F-47C0-BFA2-358D1410A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7"/>
                <c:pt idx="0">
                  <c:v>Käytössämme olevien HARJOITUSTILOJEN LAATU (harjoituspaikkojen kunto, soveltuvuus tarpeisiin, huolto / ylläpito yms.)</c:v>
                </c:pt>
                <c:pt idx="1">
                  <c:v>Käytössämme olevien HARJOITUSTILOJEN JA VUOROJEN MÄÄRÄ (harjoituspaikkojen ja vuorojen riittävyys toimintaan yms.)</c:v>
                </c:pt>
                <c:pt idx="2">
                  <c:v>Käytössämme olevien HARJOITUSTILOJEN SAAVUTETTAVUUS (harjoituspaikkojen sijainti / etäisyydet tms.)</c:v>
                </c:pt>
                <c:pt idx="3">
                  <c:v>Käytössämme olevat HARJOITUSAJAT /- AJANKOHDAT (tarjolla olevat viikonpäivät ja kellonajat)</c:v>
                </c:pt>
                <c:pt idx="4">
                  <c:v>Käytössämme olevien harjoittelutilojen / -mahdollisuuksien YMPÄRIVUOTISUUS</c:v>
                </c:pt>
                <c:pt idx="5">
                  <c:v>Käytössämme olevien harjoitustilojen KÄYTTÖKUSTANNUKSET (käyttömaksut / tilavuokrat yms.)</c:v>
                </c:pt>
                <c:pt idx="6">
                  <c:v>Käytössämme olevat liikuntatilat / paikat KILPAILUTOIMINNAN &amp; TAPAHTUMIEN JÄRJESTÄMISEN TARPEIDEN näkökulmasta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0">
                  <c:v>0.39</c:v>
                </c:pt>
                <c:pt idx="1">
                  <c:v>0.35</c:v>
                </c:pt>
                <c:pt idx="2">
                  <c:v>0.73</c:v>
                </c:pt>
                <c:pt idx="3">
                  <c:v>0.41</c:v>
                </c:pt>
                <c:pt idx="4">
                  <c:v>0.36</c:v>
                </c:pt>
                <c:pt idx="5">
                  <c:v>0.22</c:v>
                </c:pt>
                <c:pt idx="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7F-47C0-BFA2-358D1410A9B2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Melko tyytyväisiä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E7F-47C0-BFA2-358D1410A9B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E7F-47C0-BFA2-358D1410A9B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E7F-47C0-BFA2-358D1410A9B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E7F-47C0-BFA2-358D1410A9B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E7F-47C0-BFA2-358D1410A9B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E7F-47C0-BFA2-358D1410A9B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0E7F-47C0-BFA2-358D1410A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7"/>
                <c:pt idx="0">
                  <c:v>Käytössämme olevien HARJOITUSTILOJEN LAATU (harjoituspaikkojen kunto, soveltuvuus tarpeisiin, huolto / ylläpito yms.)</c:v>
                </c:pt>
                <c:pt idx="1">
                  <c:v>Käytössämme olevien HARJOITUSTILOJEN JA VUOROJEN MÄÄRÄ (harjoituspaikkojen ja vuorojen riittävyys toimintaan yms.)</c:v>
                </c:pt>
                <c:pt idx="2">
                  <c:v>Käytössämme olevien HARJOITUSTILOJEN SAAVUTETTAVUUS (harjoituspaikkojen sijainti / etäisyydet tms.)</c:v>
                </c:pt>
                <c:pt idx="3">
                  <c:v>Käytössämme olevat HARJOITUSAJAT /- AJANKOHDAT (tarjolla olevat viikonpäivät ja kellonajat)</c:v>
                </c:pt>
                <c:pt idx="4">
                  <c:v>Käytössämme olevien harjoittelutilojen / -mahdollisuuksien YMPÄRIVUOTISUUS</c:v>
                </c:pt>
                <c:pt idx="5">
                  <c:v>Käytössämme olevien harjoitustilojen KÄYTTÖKUSTANNUKSET (käyttömaksut / tilavuokrat yms.)</c:v>
                </c:pt>
                <c:pt idx="6">
                  <c:v>Käytössämme olevat liikuntatilat / paikat KILPAILUTOIMINNAN &amp; TAPAHTUMIEN JÄRJESTÄMISEN TARPEIDEN näkökulmasta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7"/>
                <c:pt idx="0">
                  <c:v>0.52</c:v>
                </c:pt>
                <c:pt idx="1">
                  <c:v>0.39</c:v>
                </c:pt>
                <c:pt idx="2">
                  <c:v>0.27</c:v>
                </c:pt>
                <c:pt idx="3">
                  <c:v>0.45</c:v>
                </c:pt>
                <c:pt idx="4">
                  <c:v>0.45</c:v>
                </c:pt>
                <c:pt idx="5">
                  <c:v>0.43</c:v>
                </c:pt>
                <c:pt idx="6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E7F-47C0-BFA2-358D1410A9B2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Melko tyytymättömiä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0E7F-47C0-BFA2-358D1410A9B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0E7F-47C0-BFA2-358D1410A9B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0E7F-47C0-BFA2-358D1410A9B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0E7F-47C0-BFA2-358D1410A9B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0E7F-47C0-BFA2-358D1410A9B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0E7F-47C0-BFA2-358D1410A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7"/>
                <c:pt idx="0">
                  <c:v>Käytössämme olevien HARJOITUSTILOJEN LAATU (harjoituspaikkojen kunto, soveltuvuus tarpeisiin, huolto / ylläpito yms.)</c:v>
                </c:pt>
                <c:pt idx="1">
                  <c:v>Käytössämme olevien HARJOITUSTILOJEN JA VUOROJEN MÄÄRÄ (harjoituspaikkojen ja vuorojen riittävyys toimintaan yms.)</c:v>
                </c:pt>
                <c:pt idx="2">
                  <c:v>Käytössämme olevien HARJOITUSTILOJEN SAAVUTETTAVUUS (harjoituspaikkojen sijainti / etäisyydet tms.)</c:v>
                </c:pt>
                <c:pt idx="3">
                  <c:v>Käytössämme olevat HARJOITUSAJAT /- AJANKOHDAT (tarjolla olevat viikonpäivät ja kellonajat)</c:v>
                </c:pt>
                <c:pt idx="4">
                  <c:v>Käytössämme olevien harjoittelutilojen / -mahdollisuuksien YMPÄRIVUOTISUUS</c:v>
                </c:pt>
                <c:pt idx="5">
                  <c:v>Käytössämme olevien harjoitustilojen KÄYTTÖKUSTANNUKSET (käyttömaksut / tilavuokrat yms.)</c:v>
                </c:pt>
                <c:pt idx="6">
                  <c:v>Käytössämme olevat liikuntatilat / paikat KILPAILUTOIMINNAN &amp; TAPAHTUMIEN JÄRJESTÄMISEN TARPEIDEN näkökulmasta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7"/>
                <c:pt idx="0">
                  <c:v>0.05</c:v>
                </c:pt>
                <c:pt idx="1">
                  <c:v>0.17</c:v>
                </c:pt>
                <c:pt idx="2">
                  <c:v>0</c:v>
                </c:pt>
                <c:pt idx="3">
                  <c:v>0.09</c:v>
                </c:pt>
                <c:pt idx="4">
                  <c:v>0.05</c:v>
                </c:pt>
                <c:pt idx="5">
                  <c:v>0.22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E7F-47C0-BFA2-358D1410A9B2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Erittäin tyytymättömiä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0E7F-47C0-BFA2-358D1410A9B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0E7F-47C0-BFA2-358D1410A9B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0E7F-47C0-BFA2-358D1410A9B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0E7F-47C0-BFA2-358D1410A9B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0E7F-47C0-BFA2-358D1410A9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7"/>
                <c:pt idx="0">
                  <c:v>Käytössämme olevien HARJOITUSTILOJEN LAATU (harjoituspaikkojen kunto, soveltuvuus tarpeisiin, huolto / ylläpito yms.)</c:v>
                </c:pt>
                <c:pt idx="1">
                  <c:v>Käytössämme olevien HARJOITUSTILOJEN JA VUOROJEN MÄÄRÄ (harjoituspaikkojen ja vuorojen riittävyys toimintaan yms.)</c:v>
                </c:pt>
                <c:pt idx="2">
                  <c:v>Käytössämme olevien HARJOITUSTILOJEN SAAVUTETTAVUUS (harjoituspaikkojen sijainti / etäisyydet tms.)</c:v>
                </c:pt>
                <c:pt idx="3">
                  <c:v>Käytössämme olevat HARJOITUSAJAT /- AJANKOHDAT (tarjolla olevat viikonpäivät ja kellonajat)</c:v>
                </c:pt>
                <c:pt idx="4">
                  <c:v>Käytössämme olevien harjoittelutilojen / -mahdollisuuksien YMPÄRIVUOTISUUS</c:v>
                </c:pt>
                <c:pt idx="5">
                  <c:v>Käytössämme olevien harjoitustilojen KÄYTTÖKUSTANNUKSET (käyttömaksut / tilavuokrat yms.)</c:v>
                </c:pt>
                <c:pt idx="6">
                  <c:v>Käytössämme olevat liikuntatilat / paikat KILPAILUTOIMINNAN &amp; TAPAHTUMIEN JÄRJESTÄMISEN TARPEIDEN näkökulmasta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7"/>
                <c:pt idx="0">
                  <c:v>0.04</c:v>
                </c:pt>
                <c:pt idx="1">
                  <c:v>0.09</c:v>
                </c:pt>
                <c:pt idx="2">
                  <c:v>0</c:v>
                </c:pt>
                <c:pt idx="3">
                  <c:v>0.05</c:v>
                </c:pt>
                <c:pt idx="4">
                  <c:v>0.14000000000000001</c:v>
                </c:pt>
                <c:pt idx="5">
                  <c:v>0.13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E7F-47C0-BFA2-358D1410A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51136"/>
        <c:axId val="66437120"/>
      </c:barChart>
      <c:catAx>
        <c:axId val="674511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low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1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  <c:majorUnit val="0.25"/>
      </c:valAx>
    </c:plotArea>
    <c:plotVisOnly val="1"/>
    <c:dispBlanksAs val="zero"/>
    <c:showDLblsOverMax val="1"/>
  </c:chart>
  <c:txPr>
    <a:bodyPr/>
    <a:lstStyle/>
    <a:p>
      <a:pPr>
        <a:defRPr sz="1200" smtId="4294967295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Erittäin tyytyväisiä</c:v>
                </c:pt>
              </c:strCache>
            </c:strRef>
          </c:tx>
          <c:spPr>
            <a:solidFill>
              <a:srgbClr val="1207EB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90C-4F39-B9DE-AF75FC40E1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0C-4F39-B9DE-AF75FC40E1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90C-4F39-B9DE-AF75FC40E1C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0C-4F39-B9DE-AF75FC40E1C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90C-4F39-B9DE-AF75FC40E1C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0C-4F39-B9DE-AF75FC40E1C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90C-4F39-B9DE-AF75FC40E1C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0C-4F39-B9DE-AF75FC40E1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8"/>
                <c:pt idx="0">
                  <c:v>Käytössämme olevien HARJOITUSTILOJEN LAATU (harjoituspaikkojen kunto, soveltuvuus tarpeisiin, huolto / ylläpito yms.)</c:v>
                </c:pt>
                <c:pt idx="1">
                  <c:v>Käytössämme olevien HARJOITUSTILOJEN JA VUOROJEN MÄÄRÄ (harjoituspaikkojen ja vuorojen riittävyys toimintaan yms.)</c:v>
                </c:pt>
                <c:pt idx="2">
                  <c:v>Käytössämme olevien HARJOITUSTILOJEN SAAVUTETTAVUUS (harjoituspaikkojen sijainti / etäisyydet tms.)</c:v>
                </c:pt>
                <c:pt idx="3">
                  <c:v>Käytössämme olevat HARJOITUSAJAT /- AJANKOHDAT (tarjolla olevat viikonpäivät ja kellonajat)</c:v>
                </c:pt>
                <c:pt idx="4">
                  <c:v>Käytössämme olevien harjoittelutilojen / -mahdollisuuksien YMPÄRIVUOTISUUS</c:v>
                </c:pt>
                <c:pt idx="5">
                  <c:v>Käytössämme olevien harjoitustilojen KÄYTTÖKUSTANNUKSET (käyttömaksut / tilavuokrat yms.)</c:v>
                </c:pt>
                <c:pt idx="6">
                  <c:v>Käytössämme olevat liikuntatilat / paikat KILPAILUTOIMINNAN &amp; TAPAHTUMIEN JÄRJESTÄMISEN TARPEIDEN näkökulmasta</c:v>
                </c:pt>
                <c:pt idx="7">
                  <c:v>Oman kunnan liikuntatilojen / -paikkojen VUOROJAKOJÄRJESTELMÄN TOIMIVUUS (jakoperiaatteet, vuorojen hakemisen toimintamalli yms.)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0.23</c:v>
                </c:pt>
                <c:pt idx="1">
                  <c:v>0.28999999999999998</c:v>
                </c:pt>
                <c:pt idx="2">
                  <c:v>0.49</c:v>
                </c:pt>
                <c:pt idx="3">
                  <c:v>0.32</c:v>
                </c:pt>
                <c:pt idx="4">
                  <c:v>0.37</c:v>
                </c:pt>
                <c:pt idx="5">
                  <c:v>0.25</c:v>
                </c:pt>
                <c:pt idx="6">
                  <c:v>0.21</c:v>
                </c:pt>
                <c:pt idx="7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0C-4F39-B9DE-AF75FC40E1C0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Melko tyytyväisiä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0C-4F39-B9DE-AF75FC40E1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90C-4F39-B9DE-AF75FC40E1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90C-4F39-B9DE-AF75FC40E1C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90C-4F39-B9DE-AF75FC40E1C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90C-4F39-B9DE-AF75FC40E1C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90C-4F39-B9DE-AF75FC40E1C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090C-4F39-B9DE-AF75FC40E1C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090C-4F39-B9DE-AF75FC40E1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8"/>
                <c:pt idx="0">
                  <c:v>Käytössämme olevien HARJOITUSTILOJEN LAATU (harjoituspaikkojen kunto, soveltuvuus tarpeisiin, huolto / ylläpito yms.)</c:v>
                </c:pt>
                <c:pt idx="1">
                  <c:v>Käytössämme olevien HARJOITUSTILOJEN JA VUOROJEN MÄÄRÄ (harjoituspaikkojen ja vuorojen riittävyys toimintaan yms.)</c:v>
                </c:pt>
                <c:pt idx="2">
                  <c:v>Käytössämme olevien HARJOITUSTILOJEN SAAVUTETTAVUUS (harjoituspaikkojen sijainti / etäisyydet tms.)</c:v>
                </c:pt>
                <c:pt idx="3">
                  <c:v>Käytössämme olevat HARJOITUSAJAT /- AJANKOHDAT (tarjolla olevat viikonpäivät ja kellonajat)</c:v>
                </c:pt>
                <c:pt idx="4">
                  <c:v>Käytössämme olevien harjoittelutilojen / -mahdollisuuksien YMPÄRIVUOTISUUS</c:v>
                </c:pt>
                <c:pt idx="5">
                  <c:v>Käytössämme olevien harjoitustilojen KÄYTTÖKUSTANNUKSET (käyttömaksut / tilavuokrat yms.)</c:v>
                </c:pt>
                <c:pt idx="6">
                  <c:v>Käytössämme olevat liikuntatilat / paikat KILPAILUTOIMINNAN &amp; TAPAHTUMIEN JÄRJESTÄMISEN TARPEIDEN näkökulmasta</c:v>
                </c:pt>
                <c:pt idx="7">
                  <c:v>Oman kunnan liikuntatilojen / -paikkojen VUOROJAKOJÄRJESTELMÄN TOIMIVUUS (jakoperiaatteet, vuorojen hakemisen toimintamalli yms.)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0.57999999999999996</c:v>
                </c:pt>
                <c:pt idx="1">
                  <c:v>0.52</c:v>
                </c:pt>
                <c:pt idx="2">
                  <c:v>0.44</c:v>
                </c:pt>
                <c:pt idx="3">
                  <c:v>0.53</c:v>
                </c:pt>
                <c:pt idx="4">
                  <c:v>0.43</c:v>
                </c:pt>
                <c:pt idx="5">
                  <c:v>0.43</c:v>
                </c:pt>
                <c:pt idx="6">
                  <c:v>0.51</c:v>
                </c:pt>
                <c:pt idx="7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90C-4F39-B9DE-AF75FC40E1C0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Melko tyytymättömiä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090C-4F39-B9DE-AF75FC40E1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090C-4F39-B9DE-AF75FC40E1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090C-4F39-B9DE-AF75FC40E1C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090C-4F39-B9DE-AF75FC40E1C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090C-4F39-B9DE-AF75FC40E1C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090C-4F39-B9DE-AF75FC40E1C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090C-4F39-B9DE-AF75FC40E1C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090C-4F39-B9DE-AF75FC40E1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8"/>
                <c:pt idx="0">
                  <c:v>Käytössämme olevien HARJOITUSTILOJEN LAATU (harjoituspaikkojen kunto, soveltuvuus tarpeisiin, huolto / ylläpito yms.)</c:v>
                </c:pt>
                <c:pt idx="1">
                  <c:v>Käytössämme olevien HARJOITUSTILOJEN JA VUOROJEN MÄÄRÄ (harjoituspaikkojen ja vuorojen riittävyys toimintaan yms.)</c:v>
                </c:pt>
                <c:pt idx="2">
                  <c:v>Käytössämme olevien HARJOITUSTILOJEN SAAVUTETTAVUUS (harjoituspaikkojen sijainti / etäisyydet tms.)</c:v>
                </c:pt>
                <c:pt idx="3">
                  <c:v>Käytössämme olevat HARJOITUSAJAT /- AJANKOHDAT (tarjolla olevat viikonpäivät ja kellonajat)</c:v>
                </c:pt>
                <c:pt idx="4">
                  <c:v>Käytössämme olevien harjoittelutilojen / -mahdollisuuksien YMPÄRIVUOTISUUS</c:v>
                </c:pt>
                <c:pt idx="5">
                  <c:v>Käytössämme olevien harjoitustilojen KÄYTTÖKUSTANNUKSET (käyttömaksut / tilavuokrat yms.)</c:v>
                </c:pt>
                <c:pt idx="6">
                  <c:v>Käytössämme olevat liikuntatilat / paikat KILPAILUTOIMINNAN &amp; TAPAHTUMIEN JÄRJESTÄMISEN TARPEIDEN näkökulmasta</c:v>
                </c:pt>
                <c:pt idx="7">
                  <c:v>Oman kunnan liikuntatilojen / -paikkojen VUOROJAKOJÄRJESTELMÄN TOIMIVUUS (jakoperiaatteet, vuorojen hakemisen toimintamalli yms.)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0.16</c:v>
                </c:pt>
                <c:pt idx="1">
                  <c:v>0.15</c:v>
                </c:pt>
                <c:pt idx="2">
                  <c:v>0.05</c:v>
                </c:pt>
                <c:pt idx="3">
                  <c:v>0.12</c:v>
                </c:pt>
                <c:pt idx="4">
                  <c:v>0.14000000000000001</c:v>
                </c:pt>
                <c:pt idx="5">
                  <c:v>0.24</c:v>
                </c:pt>
                <c:pt idx="6">
                  <c:v>0.21</c:v>
                </c:pt>
                <c:pt idx="7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90C-4F39-B9DE-AF75FC40E1C0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Erittäin tyytymättömiä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090C-4F39-B9DE-AF75FC40E1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090C-4F39-B9DE-AF75FC40E1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090C-4F39-B9DE-AF75FC40E1C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090C-4F39-B9DE-AF75FC40E1C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090C-4F39-B9DE-AF75FC40E1C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090C-4F39-B9DE-AF75FC40E1C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090C-4F39-B9DE-AF75FC40E1C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090C-4F39-B9DE-AF75FC40E1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8"/>
                <c:pt idx="0">
                  <c:v>Käytössämme olevien HARJOITUSTILOJEN LAATU (harjoituspaikkojen kunto, soveltuvuus tarpeisiin, huolto / ylläpito yms.)</c:v>
                </c:pt>
                <c:pt idx="1">
                  <c:v>Käytössämme olevien HARJOITUSTILOJEN JA VUOROJEN MÄÄRÄ (harjoituspaikkojen ja vuorojen riittävyys toimintaan yms.)</c:v>
                </c:pt>
                <c:pt idx="2">
                  <c:v>Käytössämme olevien HARJOITUSTILOJEN SAAVUTETTAVUUS (harjoituspaikkojen sijainti / etäisyydet tms.)</c:v>
                </c:pt>
                <c:pt idx="3">
                  <c:v>Käytössämme olevat HARJOITUSAJAT /- AJANKOHDAT (tarjolla olevat viikonpäivät ja kellonajat)</c:v>
                </c:pt>
                <c:pt idx="4">
                  <c:v>Käytössämme olevien harjoittelutilojen / -mahdollisuuksien YMPÄRIVUOTISUUS</c:v>
                </c:pt>
                <c:pt idx="5">
                  <c:v>Käytössämme olevien harjoitustilojen KÄYTTÖKUSTANNUKSET (käyttömaksut / tilavuokrat yms.)</c:v>
                </c:pt>
                <c:pt idx="6">
                  <c:v>Käytössämme olevat liikuntatilat / paikat KILPAILUTOIMINNAN &amp; TAPAHTUMIEN JÄRJESTÄMISEN TARPEIDEN näkökulmasta</c:v>
                </c:pt>
                <c:pt idx="7">
                  <c:v>Oman kunnan liikuntatilojen / -paikkojen VUOROJAKOJÄRJESTELMÄN TOIMIVUUS (jakoperiaatteet, vuorojen hakemisen toimintamalli yms.)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0.03</c:v>
                </c:pt>
                <c:pt idx="1">
                  <c:v>0.04</c:v>
                </c:pt>
                <c:pt idx="2">
                  <c:v>0.02</c:v>
                </c:pt>
                <c:pt idx="3">
                  <c:v>0.03</c:v>
                </c:pt>
                <c:pt idx="4">
                  <c:v>0.06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090C-4F39-B9DE-AF75FC40E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51136"/>
        <c:axId val="66437120"/>
      </c:barChart>
      <c:catAx>
        <c:axId val="674511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low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1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  <c:majorUnit val="0.25"/>
      </c:valAx>
    </c:plotArea>
    <c:plotVisOnly val="1"/>
    <c:dispBlanksAs val="zero"/>
    <c:showDLblsOverMax val="1"/>
  </c:chart>
  <c:txPr>
    <a:bodyPr/>
    <a:lstStyle/>
    <a:p>
      <a:pPr>
        <a:defRPr sz="1200" smtId="4294967295"/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Erittäin tyytyväisiä</c:v>
                </c:pt>
              </c:strCache>
            </c:strRef>
          </c:tx>
          <c:spPr>
            <a:solidFill>
              <a:srgbClr val="1207EB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319-421B-A6F4-BCAE186138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319-421B-A6F4-BCAE186138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319-421B-A6F4-BCAE186138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319-421B-A6F4-BCAE1861388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319-421B-A6F4-BCAE1861388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319-421B-A6F4-BCAE1861388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319-421B-A6F4-BCAE186138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319-421B-A6F4-BCAE18613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8"/>
                <c:pt idx="0">
                  <c:v>Käytössämme olevien HARJOITUSTILOJEN LAATU (harjoituspaikkojen kunto, soveltuvuus tarpeisiin, huolto / ylläpito yms.)</c:v>
                </c:pt>
                <c:pt idx="1">
                  <c:v>Käytössämme olevien HARJOITUSTILOJEN JA VUOROJEN MÄÄRÄ (harjoituspaikkojen ja vuorojen riittävyys toimintaan yms.)</c:v>
                </c:pt>
                <c:pt idx="2">
                  <c:v>Käytössämme olevien HARJOITUSTILOJEN SAAVUTETTAVUUS (harjoituspaikkojen sijainti / etäisyydet tms.)</c:v>
                </c:pt>
                <c:pt idx="3">
                  <c:v>Käytössämme olevat HARJOITUSAJAT /- AJANKOHDAT (tarjolla olevat viikonpäivät ja kellonajat)</c:v>
                </c:pt>
                <c:pt idx="4">
                  <c:v>Käytössämme olevien harjoittelutilojen / -mahdollisuuksien YMPÄRIVUOTISUUS</c:v>
                </c:pt>
                <c:pt idx="5">
                  <c:v>Käytössämme olevien harjoitustilojen KÄYTTÖKUSTANNUKSET (käyttömaksut / tilavuokrat yms.)</c:v>
                </c:pt>
                <c:pt idx="6">
                  <c:v>Käytössämme olevat liikuntatilat / paikat KILPAILUTOIMINNAN &amp; TAPAHTUMIEN JÄRJESTÄMISEN TARPEIDEN näkökulmasta</c:v>
                </c:pt>
                <c:pt idx="7">
                  <c:v>Oman kunnan liikuntatilojen / -paikkojen VUOROJAKOJÄRJESTELMÄN TOIMIVUUS (jakoperiaatteet, vuorojen hakemisen toimintamalli yms.)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0.39</c:v>
                </c:pt>
                <c:pt idx="1">
                  <c:v>0.35</c:v>
                </c:pt>
                <c:pt idx="2">
                  <c:v>0.73</c:v>
                </c:pt>
                <c:pt idx="3">
                  <c:v>0.41</c:v>
                </c:pt>
                <c:pt idx="4">
                  <c:v>0.36</c:v>
                </c:pt>
                <c:pt idx="5">
                  <c:v>0.22</c:v>
                </c:pt>
                <c:pt idx="6">
                  <c:v>0.28999999999999998</c:v>
                </c:pt>
                <c:pt idx="7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19-421B-A6F4-BCAE1861388B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Melko tyytyväisiä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319-421B-A6F4-BCAE186138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319-421B-A6F4-BCAE186138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319-421B-A6F4-BCAE186138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319-421B-A6F4-BCAE1861388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319-421B-A6F4-BCAE1861388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9319-421B-A6F4-BCAE1861388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319-421B-A6F4-BCAE186138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9319-421B-A6F4-BCAE18613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8"/>
                <c:pt idx="0">
                  <c:v>Käytössämme olevien HARJOITUSTILOJEN LAATU (harjoituspaikkojen kunto, soveltuvuus tarpeisiin, huolto / ylläpito yms.)</c:v>
                </c:pt>
                <c:pt idx="1">
                  <c:v>Käytössämme olevien HARJOITUSTILOJEN JA VUOROJEN MÄÄRÄ (harjoituspaikkojen ja vuorojen riittävyys toimintaan yms.)</c:v>
                </c:pt>
                <c:pt idx="2">
                  <c:v>Käytössämme olevien HARJOITUSTILOJEN SAAVUTETTAVUUS (harjoituspaikkojen sijainti / etäisyydet tms.)</c:v>
                </c:pt>
                <c:pt idx="3">
                  <c:v>Käytössämme olevat HARJOITUSAJAT /- AJANKOHDAT (tarjolla olevat viikonpäivät ja kellonajat)</c:v>
                </c:pt>
                <c:pt idx="4">
                  <c:v>Käytössämme olevien harjoittelutilojen / -mahdollisuuksien YMPÄRIVUOTISUUS</c:v>
                </c:pt>
                <c:pt idx="5">
                  <c:v>Käytössämme olevien harjoitustilojen KÄYTTÖKUSTANNUKSET (käyttömaksut / tilavuokrat yms.)</c:v>
                </c:pt>
                <c:pt idx="6">
                  <c:v>Käytössämme olevat liikuntatilat / paikat KILPAILUTOIMINNAN &amp; TAPAHTUMIEN JÄRJESTÄMISEN TARPEIDEN näkökulmasta</c:v>
                </c:pt>
                <c:pt idx="7">
                  <c:v>Oman kunnan liikuntatilojen / -paikkojen VUOROJAKOJÄRJESTELMÄN TOIMIVUUS (jakoperiaatteet, vuorojen hakemisen toimintamalli yms.)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0.52</c:v>
                </c:pt>
                <c:pt idx="1">
                  <c:v>0.39</c:v>
                </c:pt>
                <c:pt idx="2">
                  <c:v>0.27</c:v>
                </c:pt>
                <c:pt idx="3">
                  <c:v>0.45</c:v>
                </c:pt>
                <c:pt idx="4">
                  <c:v>0.45</c:v>
                </c:pt>
                <c:pt idx="5">
                  <c:v>0.43</c:v>
                </c:pt>
                <c:pt idx="6">
                  <c:v>0.52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319-421B-A6F4-BCAE1861388B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Melko tyytymättömiä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9319-421B-A6F4-BCAE186138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9319-421B-A6F4-BCAE186138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9319-421B-A6F4-BCAE1861388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9319-421B-A6F4-BCAE1861388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9319-421B-A6F4-BCAE1861388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9319-421B-A6F4-BCAE186138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9319-421B-A6F4-BCAE18613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8"/>
                <c:pt idx="0">
                  <c:v>Käytössämme olevien HARJOITUSTILOJEN LAATU (harjoituspaikkojen kunto, soveltuvuus tarpeisiin, huolto / ylläpito yms.)</c:v>
                </c:pt>
                <c:pt idx="1">
                  <c:v>Käytössämme olevien HARJOITUSTILOJEN JA VUOROJEN MÄÄRÄ (harjoituspaikkojen ja vuorojen riittävyys toimintaan yms.)</c:v>
                </c:pt>
                <c:pt idx="2">
                  <c:v>Käytössämme olevien HARJOITUSTILOJEN SAAVUTETTAVUUS (harjoituspaikkojen sijainti / etäisyydet tms.)</c:v>
                </c:pt>
                <c:pt idx="3">
                  <c:v>Käytössämme olevat HARJOITUSAJAT /- AJANKOHDAT (tarjolla olevat viikonpäivät ja kellonajat)</c:v>
                </c:pt>
                <c:pt idx="4">
                  <c:v>Käytössämme olevien harjoittelutilojen / -mahdollisuuksien YMPÄRIVUOTISUUS</c:v>
                </c:pt>
                <c:pt idx="5">
                  <c:v>Käytössämme olevien harjoitustilojen KÄYTTÖKUSTANNUKSET (käyttömaksut / tilavuokrat yms.)</c:v>
                </c:pt>
                <c:pt idx="6">
                  <c:v>Käytössämme olevat liikuntatilat / paikat KILPAILUTOIMINNAN &amp; TAPAHTUMIEN JÄRJESTÄMISEN TARPEIDEN näkökulmasta</c:v>
                </c:pt>
                <c:pt idx="7">
                  <c:v>Oman kunnan liikuntatilojen / -paikkojen VUOROJAKOJÄRJESTELMÄN TOIMIVUUS (jakoperiaatteet, vuorojen hakemisen toimintamalli yms.)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0.05</c:v>
                </c:pt>
                <c:pt idx="1">
                  <c:v>0.17</c:v>
                </c:pt>
                <c:pt idx="2">
                  <c:v>0</c:v>
                </c:pt>
                <c:pt idx="3">
                  <c:v>0.09</c:v>
                </c:pt>
                <c:pt idx="4">
                  <c:v>0.05</c:v>
                </c:pt>
                <c:pt idx="5">
                  <c:v>0.22</c:v>
                </c:pt>
                <c:pt idx="6">
                  <c:v>0.19</c:v>
                </c:pt>
                <c:pt idx="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9319-421B-A6F4-BCAE1861388B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Erittäin tyytymättömiä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9319-421B-A6F4-BCAE186138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9319-421B-A6F4-BCAE186138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9319-421B-A6F4-BCAE1861388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9319-421B-A6F4-BCAE1861388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9319-421B-A6F4-BCAE1861388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9319-421B-A6F4-BCAE18613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Sheet1!$C$2:$C$9</c:f>
              <c:strCache>
                <c:ptCount val="8"/>
                <c:pt idx="0">
                  <c:v>Käytössämme olevien HARJOITUSTILOJEN LAATU (harjoituspaikkojen kunto, soveltuvuus tarpeisiin, huolto / ylläpito yms.)</c:v>
                </c:pt>
                <c:pt idx="1">
                  <c:v>Käytössämme olevien HARJOITUSTILOJEN JA VUOROJEN MÄÄRÄ (harjoituspaikkojen ja vuorojen riittävyys toimintaan yms.)</c:v>
                </c:pt>
                <c:pt idx="2">
                  <c:v>Käytössämme olevien HARJOITUSTILOJEN SAAVUTETTAVUUS (harjoituspaikkojen sijainti / etäisyydet tms.)</c:v>
                </c:pt>
                <c:pt idx="3">
                  <c:v>Käytössämme olevat HARJOITUSAJAT /- AJANKOHDAT (tarjolla olevat viikonpäivät ja kellonajat)</c:v>
                </c:pt>
                <c:pt idx="4">
                  <c:v>Käytössämme olevien harjoittelutilojen / -mahdollisuuksien YMPÄRIVUOTISUUS</c:v>
                </c:pt>
                <c:pt idx="5">
                  <c:v>Käytössämme olevien harjoitustilojen KÄYTTÖKUSTANNUKSET (käyttömaksut / tilavuokrat yms.)</c:v>
                </c:pt>
                <c:pt idx="6">
                  <c:v>Käytössämme olevat liikuntatilat / paikat KILPAILUTOIMINNAN &amp; TAPAHTUMIEN JÄRJESTÄMISEN TARPEIDEN näkökulmasta</c:v>
                </c:pt>
                <c:pt idx="7">
                  <c:v>Oman kunnan liikuntatilojen / -paikkojen VUOROJAKOJÄRJESTELMÄN TOIMIVUUS (jakoperiaatteet, vuorojen hakemisen toimintamalli yms.)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0.04</c:v>
                </c:pt>
                <c:pt idx="1">
                  <c:v>0.09</c:v>
                </c:pt>
                <c:pt idx="2">
                  <c:v>0</c:v>
                </c:pt>
                <c:pt idx="3">
                  <c:v>0.05</c:v>
                </c:pt>
                <c:pt idx="4">
                  <c:v>0.14000000000000001</c:v>
                </c:pt>
                <c:pt idx="5">
                  <c:v>0.13</c:v>
                </c:pt>
                <c:pt idx="6">
                  <c:v>0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9319-421B-A6F4-BCAE18613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1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  <c:majorUnit val="0.25"/>
      </c:valAx>
    </c:plotArea>
    <c:plotVisOnly val="1"/>
    <c:dispBlanksAs val="zero"/>
    <c:showDLblsOverMax val="1"/>
  </c:chart>
  <c:txPr>
    <a:bodyPr/>
    <a:lstStyle/>
    <a:p>
      <a:pPr>
        <a:defRPr sz="1200" smtId="4294967295"/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Erittäin tyytyväinen</c:v>
                </c:pt>
              </c:strCache>
            </c:strRef>
          </c:tx>
          <c:spPr>
            <a:solidFill>
              <a:srgbClr val="1207EB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9B-4489-93F1-75322FFC1E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79B-4489-93F1-75322FFC1E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79B-4489-93F1-75322FFC1EC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79B-4489-93F1-75322FFC1E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Sheet1!$C$2:$C$5</c:f>
              <c:strCache>
                <c:ptCount val="4"/>
                <c:pt idx="0">
                  <c:v>Kotikunnalta saadun TALOUDELLISEN TUEN TASO / MÄÄRÄ omaan liikunta- ja urheilutoimintaan (avustukset, tilasubventiot yms.)</c:v>
                </c:pt>
                <c:pt idx="1">
                  <c:v>Kotikunnan liikuntaan / urheiluun liittyvän AVUSTUS- JA TUKIPOLITIIKAN NYKYINEN TOIMINTAMALLI (esim. avustusten jakoperiaatteet, tuen läpinäkyvyys, hakujärjestelmän helppous yms.)</c:v>
                </c:pt>
                <c:pt idx="2">
                  <c:v>Kotikunnan liikunta- ja urheilutoimijoille luodut KOHTAAMISTEN JA OSALLISTAMISTEN TOIMINTAMALLIT (esim. seurafooruminen / -parlamenttien tms. toteutustapa, kohtaamisten määrä yms.)</c:v>
                </c:pt>
                <c:pt idx="3">
                  <c:v>Oman kotikunnan tuottama ja toteuttama VIESTINTÄ JA TIEDOTTAMINEN liikuntaan ja urheiluun liittyen (esim. käytetyt viestintävälineet, viestinnän kohderyhmät ja sisällöt yms.)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0.14000000000000001</c:v>
                </c:pt>
                <c:pt idx="1">
                  <c:v>0.05</c:v>
                </c:pt>
                <c:pt idx="2">
                  <c:v>0.43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9B-4489-93F1-75322FFC1EC0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Melko tyytyväinen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79B-4489-93F1-75322FFC1E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79B-4489-93F1-75322FFC1E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79B-4489-93F1-75322FFC1EC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79B-4489-93F1-75322FFC1E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Sheet1!$C$2:$C$5</c:f>
              <c:strCache>
                <c:ptCount val="4"/>
                <c:pt idx="0">
                  <c:v>Kotikunnalta saadun TALOUDELLISEN TUEN TASO / MÄÄRÄ omaan liikunta- ja urheilutoimintaan (avustukset, tilasubventiot yms.)</c:v>
                </c:pt>
                <c:pt idx="1">
                  <c:v>Kotikunnan liikuntaan / urheiluun liittyvän AVUSTUS- JA TUKIPOLITIIKAN NYKYINEN TOIMINTAMALLI (esim. avustusten jakoperiaatteet, tuen läpinäkyvyys, hakujärjestelmän helppous yms.)</c:v>
                </c:pt>
                <c:pt idx="2">
                  <c:v>Kotikunnan liikunta- ja urheilutoimijoille luodut KOHTAAMISTEN JA OSALLISTAMISTEN TOIMINTAMALLIT (esim. seurafooruminen / -parlamenttien tms. toteutustapa, kohtaamisten määrä yms.)</c:v>
                </c:pt>
                <c:pt idx="3">
                  <c:v>Oman kotikunnan tuottama ja toteuttama VIESTINTÄ JA TIEDOTTAMINEN liikuntaan ja urheiluun liittyen (esim. käytetyt viestintävälineet, viestinnän kohderyhmät ja sisällöt yms.)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0.43</c:v>
                </c:pt>
                <c:pt idx="1">
                  <c:v>0.62</c:v>
                </c:pt>
                <c:pt idx="2">
                  <c:v>0.38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79B-4489-93F1-75322FFC1EC0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Melko tyytymätön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379B-4489-93F1-75322FFC1E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79B-4489-93F1-75322FFC1EC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379B-4489-93F1-75322FFC1EC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79B-4489-93F1-75322FFC1E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Sheet1!$C$2:$C$5</c:f>
              <c:strCache>
                <c:ptCount val="4"/>
                <c:pt idx="0">
                  <c:v>Kotikunnalta saadun TALOUDELLISEN TUEN TASO / MÄÄRÄ omaan liikunta- ja urheilutoimintaan (avustukset, tilasubventiot yms.)</c:v>
                </c:pt>
                <c:pt idx="1">
                  <c:v>Kotikunnan liikuntaan / urheiluun liittyvän AVUSTUS- JA TUKIPOLITIIKAN NYKYINEN TOIMINTAMALLI (esim. avustusten jakoperiaatteet, tuen läpinäkyvyys, hakujärjestelmän helppous yms.)</c:v>
                </c:pt>
                <c:pt idx="2">
                  <c:v>Kotikunnan liikunta- ja urheilutoimijoille luodut KOHTAAMISTEN JA OSALLISTAMISTEN TOIMINTAMALLIT (esim. seurafooruminen / -parlamenttien tms. toteutustapa, kohtaamisten määrä yms.)</c:v>
                </c:pt>
                <c:pt idx="3">
                  <c:v>Oman kotikunnan tuottama ja toteuttama VIESTINTÄ JA TIEDOTTAMINEN liikuntaan ja urheiluun liittyen (esim. käytetyt viestintävälineet, viestinnän kohderyhmät ja sisällöt yms.)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0.28999999999999998</c:v>
                </c:pt>
                <c:pt idx="1">
                  <c:v>0.28000000000000003</c:v>
                </c:pt>
                <c:pt idx="2">
                  <c:v>0.19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79B-4489-93F1-75322FFC1EC0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Erittäin tyytymätön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379B-4489-93F1-75322FFC1EC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379B-4489-93F1-75322FFC1E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Sheet1!$C$2:$C$5</c:f>
              <c:strCache>
                <c:ptCount val="4"/>
                <c:pt idx="0">
                  <c:v>Kotikunnalta saadun TALOUDELLISEN TUEN TASO / MÄÄRÄ omaan liikunta- ja urheilutoimintaan (avustukset, tilasubventiot yms.)</c:v>
                </c:pt>
                <c:pt idx="1">
                  <c:v>Kotikunnan liikuntaan / urheiluun liittyvän AVUSTUS- JA TUKIPOLITIIKAN NYKYINEN TOIMINTAMALLI (esim. avustusten jakoperiaatteet, tuen läpinäkyvyys, hakujärjestelmän helppous yms.)</c:v>
                </c:pt>
                <c:pt idx="2">
                  <c:v>Kotikunnan liikunta- ja urheilutoimijoille luodut KOHTAAMISTEN JA OSALLISTAMISTEN TOIMINTAMALLIT (esim. seurafooruminen / -parlamenttien tms. toteutustapa, kohtaamisten määrä yms.)</c:v>
                </c:pt>
                <c:pt idx="3">
                  <c:v>Oman kotikunnan tuottama ja toteuttama VIESTINTÄ JA TIEDOTTAMINEN liikuntaan ja urheiluun liittyen (esim. käytetyt viestintävälineet, viestinnän kohderyhmät ja sisällöt yms.)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0.14000000000000001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79B-4489-93F1-75322FFC1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1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  <c:majorUnit val="0.25"/>
      </c:valAx>
    </c:plotArea>
    <c:plotVisOnly val="1"/>
    <c:dispBlanksAs val="zero"/>
    <c:showDLblsOverMax val="1"/>
  </c:chart>
  <c:txPr>
    <a:bodyPr/>
    <a:lstStyle/>
    <a:p>
      <a:pPr>
        <a:defRPr sz="1200" smtId="4294967295"/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Erittäin tyytyväinen</c:v>
                </c:pt>
              </c:strCache>
            </c:strRef>
          </c:tx>
          <c:spPr>
            <a:solidFill>
              <a:srgbClr val="1207EB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A8D-45CD-A7F9-67B9034F29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A8D-45CD-A7F9-67B9034F29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A8D-45CD-A7F9-67B9034F29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A8D-45CD-A7F9-67B9034F2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Sheet1!$C$2:$C$5</c:f>
              <c:strCache>
                <c:ptCount val="4"/>
                <c:pt idx="0">
                  <c:v>Kotikunnalta saadun TALOUDELLISEN TUEN TASO / MÄÄRÄ omaan liikunta- ja urheilutoimintaan (avustukset, tilasubventiot yms.)</c:v>
                </c:pt>
                <c:pt idx="1">
                  <c:v>Kotikunnan liikuntaan / urheiluun liittyvän AVUSTUS- JA TUKIPOLITIIKAN NYKYINEN TOIMINTAMALLI (esim. avustusten jakoperiaatteet, tuen läpinäkyvyys, hakujärjestelmän helppous yms.)</c:v>
                </c:pt>
                <c:pt idx="2">
                  <c:v>Kotikunnan liikunta- ja urheilutoimijoille luodut KOHTAAMISTEN JA OSALLISTAMISTEN TOIMINTAMALLIT (esim. seurafooruminen / -parlamenttien tms. toteutustapa, kohtaamisten määrä yms.)</c:v>
                </c:pt>
                <c:pt idx="3">
                  <c:v>Oman kotikunnan tuottama ja toteuttama VIESTINTÄ JA TIEDOTTAMINEN liikuntaan ja urheiluun liittyen (esim. käytetyt viestintävälineet, viestinnän kohderyhmät ja sisällöt yms.)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0.1</c:v>
                </c:pt>
                <c:pt idx="1">
                  <c:v>7.0000000000000007E-2</c:v>
                </c:pt>
                <c:pt idx="2">
                  <c:v>0.14000000000000001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8D-45CD-A7F9-67B9034F298F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Melko tyytyväinen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A8D-45CD-A7F9-67B9034F29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A8D-45CD-A7F9-67B9034F29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A8D-45CD-A7F9-67B9034F29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A8D-45CD-A7F9-67B9034F2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Sheet1!$C$2:$C$5</c:f>
              <c:strCache>
                <c:ptCount val="4"/>
                <c:pt idx="0">
                  <c:v>Kotikunnalta saadun TALOUDELLISEN TUEN TASO / MÄÄRÄ omaan liikunta- ja urheilutoimintaan (avustukset, tilasubventiot yms.)</c:v>
                </c:pt>
                <c:pt idx="1">
                  <c:v>Kotikunnan liikuntaan / urheiluun liittyvän AVUSTUS- JA TUKIPOLITIIKAN NYKYINEN TOIMINTAMALLI (esim. avustusten jakoperiaatteet, tuen läpinäkyvyys, hakujärjestelmän helppous yms.)</c:v>
                </c:pt>
                <c:pt idx="2">
                  <c:v>Kotikunnan liikunta- ja urheilutoimijoille luodut KOHTAAMISTEN JA OSALLISTAMISTEN TOIMINTAMALLIT (esim. seurafooruminen / -parlamenttien tms. toteutustapa, kohtaamisten määrä yms.)</c:v>
                </c:pt>
                <c:pt idx="3">
                  <c:v>Oman kotikunnan tuottama ja toteuttama VIESTINTÄ JA TIEDOTTAMINEN liikuntaan ja urheiluun liittyen (esim. käytetyt viestintävälineet, viestinnän kohderyhmät ja sisällöt yms.)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0.46</c:v>
                </c:pt>
                <c:pt idx="1">
                  <c:v>0.54</c:v>
                </c:pt>
                <c:pt idx="2">
                  <c:v>0.63</c:v>
                </c:pt>
                <c:pt idx="3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8D-45CD-A7F9-67B9034F298F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Melko tyytymätön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A8D-45CD-A7F9-67B9034F29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A8D-45CD-A7F9-67B9034F29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A8D-45CD-A7F9-67B9034F29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A8D-45CD-A7F9-67B9034F2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Sheet1!$C$2:$C$5</c:f>
              <c:strCache>
                <c:ptCount val="4"/>
                <c:pt idx="0">
                  <c:v>Kotikunnalta saadun TALOUDELLISEN TUEN TASO / MÄÄRÄ omaan liikunta- ja urheilutoimintaan (avustukset, tilasubventiot yms.)</c:v>
                </c:pt>
                <c:pt idx="1">
                  <c:v>Kotikunnan liikuntaan / urheiluun liittyvän AVUSTUS- JA TUKIPOLITIIKAN NYKYINEN TOIMINTAMALLI (esim. avustusten jakoperiaatteet, tuen läpinäkyvyys, hakujärjestelmän helppous yms.)</c:v>
                </c:pt>
                <c:pt idx="2">
                  <c:v>Kotikunnan liikunta- ja urheilutoimijoille luodut KOHTAAMISTEN JA OSALLISTAMISTEN TOIMINTAMALLIT (esim. seurafooruminen / -parlamenttien tms. toteutustapa, kohtaamisten määrä yms.)</c:v>
                </c:pt>
                <c:pt idx="3">
                  <c:v>Oman kotikunnan tuottama ja toteuttama VIESTINTÄ JA TIEDOTTAMINEN liikuntaan ja urheiluun liittyen (esim. käytetyt viestintävälineet, viestinnän kohderyhmät ja sisällöt yms.)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0.28999999999999998</c:v>
                </c:pt>
                <c:pt idx="1">
                  <c:v>0.27</c:v>
                </c:pt>
                <c:pt idx="2">
                  <c:v>0.21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A8D-45CD-A7F9-67B9034F298F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Erittäin tyytymätön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A8D-45CD-A7F9-67B9034F29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A8D-45CD-A7F9-67B9034F298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A8D-45CD-A7F9-67B9034F29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7A8D-45CD-A7F9-67B9034F2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Sheet1!$C$2:$C$5</c:f>
              <c:strCache>
                <c:ptCount val="4"/>
                <c:pt idx="0">
                  <c:v>Kotikunnalta saadun TALOUDELLISEN TUEN TASO / MÄÄRÄ omaan liikunta- ja urheilutoimintaan (avustukset, tilasubventiot yms.)</c:v>
                </c:pt>
                <c:pt idx="1">
                  <c:v>Kotikunnan liikuntaan / urheiluun liittyvän AVUSTUS- JA TUKIPOLITIIKAN NYKYINEN TOIMINTAMALLI (esim. avustusten jakoperiaatteet, tuen läpinäkyvyys, hakujärjestelmän helppous yms.)</c:v>
                </c:pt>
                <c:pt idx="2">
                  <c:v>Kotikunnan liikunta- ja urheilutoimijoille luodut KOHTAAMISTEN JA OSALLISTAMISTEN TOIMINTAMALLIT (esim. seurafooruminen / -parlamenttien tms. toteutustapa, kohtaamisten määrä yms.)</c:v>
                </c:pt>
                <c:pt idx="3">
                  <c:v>Oman kotikunnan tuottama ja toteuttama VIESTINTÄ JA TIEDOTTAMINEN liikuntaan ja urheiluun liittyen (esim. käytetyt viestintävälineet, viestinnän kohderyhmät ja sisällöt yms.)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0.15</c:v>
                </c:pt>
                <c:pt idx="1">
                  <c:v>0.12</c:v>
                </c:pt>
                <c:pt idx="2">
                  <c:v>0.02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A8D-45CD-A7F9-67B9034F2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451136"/>
        <c:axId val="66437120"/>
      </c:barChart>
      <c:catAx>
        <c:axId val="674511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low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1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  <c:majorUnit val="0.25"/>
      </c:valAx>
    </c:plotArea>
    <c:plotVisOnly val="1"/>
    <c:dispBlanksAs val="zero"/>
    <c:showDLblsOverMax val="1"/>
  </c:chart>
  <c:txPr>
    <a:bodyPr/>
    <a:lstStyle/>
    <a:p>
      <a:pPr>
        <a:defRPr sz="1200" smtId="4294967295"/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KOKONAISARVIOINTI. Miten arvioitte kokonaisuudessaan kotikuntanne liikuntaolosuhteiden ja muiden paikallista liikunta- / urheilutoimintaa tukevien kunnan palveluiden nykytilannetta? Pohjaa arviosi siihen kuinka ne vastaavat oman toimintanne tarpeita.</c:v>
                </c:pt>
              </c:strCache>
            </c:strRef>
          </c:tx>
          <c:spPr>
            <a:solidFill>
              <a:srgbClr val="1207EB"/>
            </a:solidFill>
            <a:ln>
              <a:solidFill>
                <a:srgbClr val="234C5A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3% (n = 16)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2E1-447E-8F42-C8DA50433A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21% (n = 109)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7661475254219936"/>
                      <c:h val="0.116811481409923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2E1-447E-8F42-C8DA50433A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42% (n = 219)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2495235576071862"/>
                      <c:h val="0.116811481409923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B2E1-447E-8F42-C8DA50433A3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20% (n = 105)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layout>
                    <c:manualLayout>
                      <c:w val="0.3064150669707138"/>
                      <c:h val="0.116811481409923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2E1-447E-8F42-C8DA50433A3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8% (n = 42)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2E1-447E-8F42-C8DA50433A3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4% (n = 21)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2E1-447E-8F42-C8DA50433A3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2% (n = 7)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2E1-447E-8F42-C8DA50433A3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Sheet1!$C$2:$C$8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0.03</c:v>
                </c:pt>
                <c:pt idx="1">
                  <c:v>0.21</c:v>
                </c:pt>
                <c:pt idx="2">
                  <c:v>0.42</c:v>
                </c:pt>
                <c:pt idx="3">
                  <c:v>0.2</c:v>
                </c:pt>
                <c:pt idx="4">
                  <c:v>0.08</c:v>
                </c:pt>
                <c:pt idx="5">
                  <c:v>0.04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E1-447E-8F42-C8DA50433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majorGridlines>
          <c:spPr>
            <a:ln w="12700">
              <a:solidFill>
                <a:srgbClr val="E6E6E6"/>
              </a:solidFill>
            </a:ln>
          </c:spPr>
        </c:majorGridlines>
        <c:numFmt formatCode="General" sourceLinked="1"/>
        <c:majorTickMark val="out"/>
        <c:minorTickMark val="none"/>
        <c:tickLblPos val="low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  <c:majorUnit val="0.25"/>
      </c:valAx>
    </c:plotArea>
    <c:plotVisOnly val="1"/>
    <c:dispBlanksAs val="zero"/>
    <c:showDLblsOverMax val="1"/>
  </c:chart>
  <c:txPr>
    <a:bodyPr/>
    <a:lstStyle/>
    <a:p>
      <a:pPr>
        <a:defRPr sz="1400" smtId="4294967295">
          <a:solidFill>
            <a:schemeClr val="tx1"/>
          </a:solidFill>
        </a:defRPr>
      </a:pPr>
      <a:endParaRPr lang="fi-F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KOKONAISARVIOINTI. Miten arvioitte kokonaisuudessaan kotikuntanne liikuntaolosuhteiden ja muiden paikallista liikunta- / urheilutoimintaa tukevien kunnan palveluiden nykytilannetta? Pohjaa arviosi siihen kuinka ne vastaavat oman toimintanne tarpeita.</c:v>
                </c:pt>
              </c:strCache>
            </c:strRef>
          </c:tx>
          <c:spPr>
            <a:solidFill>
              <a:srgbClr val="1207EB"/>
            </a:solidFill>
            <a:ln>
              <a:solidFill>
                <a:srgbClr val="234C5A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4% (n = 1)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604-4371-9939-FF3CC95668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39% (n = 9)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604-4371-9939-FF3CC95668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26% (n = 6)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604-4371-9939-FF3CC95668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31% (n = 7)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604-4371-9939-FF3CC956689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Sheet1!$C$2:$C$8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0.04</c:v>
                </c:pt>
                <c:pt idx="1">
                  <c:v>0.39</c:v>
                </c:pt>
                <c:pt idx="2">
                  <c:v>0.26</c:v>
                </c:pt>
                <c:pt idx="3">
                  <c:v>0.31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04-4371-9939-FF3CC9566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majorGridlines>
          <c:spPr>
            <a:ln w="12700">
              <a:solidFill>
                <a:srgbClr val="E6E6E6"/>
              </a:solidFill>
            </a:ln>
          </c:spPr>
        </c:majorGridlines>
        <c:numFmt formatCode="General" sourceLinked="1"/>
        <c:majorTickMark val="out"/>
        <c:minorTickMark val="none"/>
        <c:tickLblPos val="low"/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67451136"/>
        <c:crosses val="autoZero"/>
        <c:crossBetween val="between"/>
        <c:majorUnit val="0.25"/>
      </c:valAx>
    </c:plotArea>
    <c:plotVisOnly val="1"/>
    <c:dispBlanksAs val="zero"/>
    <c:showDLblsOverMax val="1"/>
  </c:chart>
  <c:txPr>
    <a:bodyPr/>
    <a:lstStyle/>
    <a:p>
      <a:pPr>
        <a:defRPr sz="1400" smtId="4294967295"/>
      </a:pPr>
      <a:endParaRPr lang="fi-FI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A0B62-E804-46D0-9A6C-EBCA2387A802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FC6F1-FAEB-44CA-A335-E2A4F5DA37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301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1577B-91F6-4178-BF91-A212C54FCF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266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9064B-7FE4-4B7E-8F90-E6943972319B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340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9064B-7FE4-4B7E-8F90-E6943972319B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280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9064B-7FE4-4B7E-8F90-E6943972319B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97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0a72b028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8438" y="1071563"/>
            <a:ext cx="9529762" cy="5360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0a72b0286_0_1:notes"/>
          <p:cNvSpPr txBox="1">
            <a:spLocks noGrp="1"/>
          </p:cNvSpPr>
          <p:nvPr>
            <p:ph type="body" idx="1"/>
          </p:nvPr>
        </p:nvSpPr>
        <p:spPr>
          <a:xfrm>
            <a:off x="992664" y="6790333"/>
            <a:ext cx="7941310" cy="6432947"/>
          </a:xfrm>
          <a:prstGeom prst="rect">
            <a:avLst/>
          </a:prstGeom>
        </p:spPr>
        <p:txBody>
          <a:bodyPr spcFirstLastPara="1" wrap="square" lIns="138381" tIns="138381" rIns="138381" bIns="13838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3ADE67A2-15AB-4533-E9A0-897EA0D28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0a72b0286_0_1:notes">
            <a:extLst>
              <a:ext uri="{FF2B5EF4-FFF2-40B4-BE49-F238E27FC236}">
                <a16:creationId xmlns:a16="http://schemas.microsoft.com/office/drawing/2014/main" id="{D26DC864-6D95-5C08-A7E3-B989829F2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8438" y="1071563"/>
            <a:ext cx="9529762" cy="5360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0a72b0286_0_1:notes">
            <a:extLst>
              <a:ext uri="{FF2B5EF4-FFF2-40B4-BE49-F238E27FC236}">
                <a16:creationId xmlns:a16="http://schemas.microsoft.com/office/drawing/2014/main" id="{4626CFAB-241A-A2AD-F140-76634CEDBE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6790333"/>
            <a:ext cx="7941310" cy="6432947"/>
          </a:xfrm>
          <a:prstGeom prst="rect">
            <a:avLst/>
          </a:prstGeom>
        </p:spPr>
        <p:txBody>
          <a:bodyPr spcFirstLastPara="1" wrap="square" lIns="138381" tIns="138381" rIns="138381" bIns="13838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10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C4026D02-1BE5-CFC6-B0FC-3AF48533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0a72b0286_0_1:notes">
            <a:extLst>
              <a:ext uri="{FF2B5EF4-FFF2-40B4-BE49-F238E27FC236}">
                <a16:creationId xmlns:a16="http://schemas.microsoft.com/office/drawing/2014/main" id="{432DF71B-161E-56D9-E9F8-6816774437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8438" y="1071563"/>
            <a:ext cx="9529762" cy="5360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0a72b0286_0_1:notes">
            <a:extLst>
              <a:ext uri="{FF2B5EF4-FFF2-40B4-BE49-F238E27FC236}">
                <a16:creationId xmlns:a16="http://schemas.microsoft.com/office/drawing/2014/main" id="{F903AF13-1B83-9FDF-5F47-A068170BC3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6790333"/>
            <a:ext cx="7941310" cy="6432947"/>
          </a:xfrm>
          <a:prstGeom prst="rect">
            <a:avLst/>
          </a:prstGeom>
        </p:spPr>
        <p:txBody>
          <a:bodyPr spcFirstLastPara="1" wrap="square" lIns="138381" tIns="138381" rIns="138381" bIns="13838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73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DD6D64FB-AE77-C4B5-0DAF-1EF5BC0CD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0a72b0286_0_1:notes">
            <a:extLst>
              <a:ext uri="{FF2B5EF4-FFF2-40B4-BE49-F238E27FC236}">
                <a16:creationId xmlns:a16="http://schemas.microsoft.com/office/drawing/2014/main" id="{2F43F01A-8E49-064A-DBB1-02F34469E3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8438" y="1071563"/>
            <a:ext cx="9529762" cy="5360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0a72b0286_0_1:notes">
            <a:extLst>
              <a:ext uri="{FF2B5EF4-FFF2-40B4-BE49-F238E27FC236}">
                <a16:creationId xmlns:a16="http://schemas.microsoft.com/office/drawing/2014/main" id="{3590CA4D-7272-4492-BD80-291994D9E0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6790333"/>
            <a:ext cx="7941310" cy="6432947"/>
          </a:xfrm>
          <a:prstGeom prst="rect">
            <a:avLst/>
          </a:prstGeom>
        </p:spPr>
        <p:txBody>
          <a:bodyPr spcFirstLastPara="1" wrap="square" lIns="138381" tIns="138381" rIns="138381" bIns="13838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46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26566917-A15D-6113-1A09-84FD30DB9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0a72b0286_0_1:notes">
            <a:extLst>
              <a:ext uri="{FF2B5EF4-FFF2-40B4-BE49-F238E27FC236}">
                <a16:creationId xmlns:a16="http://schemas.microsoft.com/office/drawing/2014/main" id="{9C352BB9-31A0-5672-ABA2-5257587985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8438" y="1071563"/>
            <a:ext cx="9529762" cy="5360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0a72b0286_0_1:notes">
            <a:extLst>
              <a:ext uri="{FF2B5EF4-FFF2-40B4-BE49-F238E27FC236}">
                <a16:creationId xmlns:a16="http://schemas.microsoft.com/office/drawing/2014/main" id="{F88CEFD2-64DF-99DD-0FC1-576390B3CE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6790333"/>
            <a:ext cx="7941310" cy="6432947"/>
          </a:xfrm>
          <a:prstGeom prst="rect">
            <a:avLst/>
          </a:prstGeom>
        </p:spPr>
        <p:txBody>
          <a:bodyPr spcFirstLastPara="1" wrap="square" lIns="138381" tIns="138381" rIns="138381" bIns="13838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1990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6C0876CE-484C-9CEB-C6A3-057AAAB14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0a72b0286_0_1:notes">
            <a:extLst>
              <a:ext uri="{FF2B5EF4-FFF2-40B4-BE49-F238E27FC236}">
                <a16:creationId xmlns:a16="http://schemas.microsoft.com/office/drawing/2014/main" id="{86AAC801-42AF-8217-04DA-FF5D1DDC88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8438" y="1071563"/>
            <a:ext cx="9529762" cy="5360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0a72b0286_0_1:notes">
            <a:extLst>
              <a:ext uri="{FF2B5EF4-FFF2-40B4-BE49-F238E27FC236}">
                <a16:creationId xmlns:a16="http://schemas.microsoft.com/office/drawing/2014/main" id="{99AB0488-BD99-7593-3DC5-30BE303BB9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6790333"/>
            <a:ext cx="7941310" cy="6432947"/>
          </a:xfrm>
          <a:prstGeom prst="rect">
            <a:avLst/>
          </a:prstGeom>
        </p:spPr>
        <p:txBody>
          <a:bodyPr spcFirstLastPara="1" wrap="square" lIns="138381" tIns="138381" rIns="138381" bIns="13838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1885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6573DAEA-856C-B806-67DE-A8E9ACFF1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0a72b0286_0_1:notes">
            <a:extLst>
              <a:ext uri="{FF2B5EF4-FFF2-40B4-BE49-F238E27FC236}">
                <a16:creationId xmlns:a16="http://schemas.microsoft.com/office/drawing/2014/main" id="{42EAEA19-F1EC-5652-4E43-3D2091EE08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8438" y="1071563"/>
            <a:ext cx="9529762" cy="5360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0a72b0286_0_1:notes">
            <a:extLst>
              <a:ext uri="{FF2B5EF4-FFF2-40B4-BE49-F238E27FC236}">
                <a16:creationId xmlns:a16="http://schemas.microsoft.com/office/drawing/2014/main" id="{91A3A7D0-B147-0CFD-29F1-1D89636159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6790333"/>
            <a:ext cx="7941310" cy="6432947"/>
          </a:xfrm>
          <a:prstGeom prst="rect">
            <a:avLst/>
          </a:prstGeom>
        </p:spPr>
        <p:txBody>
          <a:bodyPr spcFirstLastPara="1" wrap="square" lIns="138381" tIns="138381" rIns="138381" bIns="13838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012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4FD09EBD-2251-EE86-3DCD-BDFD5E39E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0a72b0286_0_1:notes">
            <a:extLst>
              <a:ext uri="{FF2B5EF4-FFF2-40B4-BE49-F238E27FC236}">
                <a16:creationId xmlns:a16="http://schemas.microsoft.com/office/drawing/2014/main" id="{610BB56A-DC7B-5572-BD50-4DE4B2E1A7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8438" y="1071563"/>
            <a:ext cx="9529762" cy="5360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0a72b0286_0_1:notes">
            <a:extLst>
              <a:ext uri="{FF2B5EF4-FFF2-40B4-BE49-F238E27FC236}">
                <a16:creationId xmlns:a16="http://schemas.microsoft.com/office/drawing/2014/main" id="{23D95140-FC61-1113-A1D1-FA484DBCF1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6790333"/>
            <a:ext cx="7941310" cy="6432947"/>
          </a:xfrm>
          <a:prstGeom prst="rect">
            <a:avLst/>
          </a:prstGeom>
        </p:spPr>
        <p:txBody>
          <a:bodyPr spcFirstLastPara="1" wrap="square" lIns="138381" tIns="138381" rIns="138381" bIns="13838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841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5" indent="0" algn="ctr">
              <a:buNone/>
              <a:defRPr sz="2000"/>
            </a:lvl2pPr>
            <a:lvl3pPr marL="914349" indent="0" algn="ctr">
              <a:buNone/>
              <a:defRPr sz="1799"/>
            </a:lvl3pPr>
            <a:lvl4pPr marL="1371524" indent="0" algn="ctr">
              <a:buNone/>
              <a:defRPr sz="1600"/>
            </a:lvl4pPr>
            <a:lvl5pPr marL="1828698" indent="0" algn="ctr">
              <a:buNone/>
              <a:defRPr sz="1600"/>
            </a:lvl5pPr>
            <a:lvl6pPr marL="2285872" indent="0" algn="ctr">
              <a:buNone/>
              <a:defRPr sz="1600"/>
            </a:lvl6pPr>
            <a:lvl7pPr marL="2743047" indent="0" algn="ctr">
              <a:buNone/>
              <a:defRPr sz="1600"/>
            </a:lvl7pPr>
            <a:lvl8pPr marL="3200222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C3B-C851-4F80-B34A-12A8549AD7CF}" type="datetimeFigureOut">
              <a:rPr lang="fi-FI" smtClean="0"/>
              <a:t>27.3.2026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6043-B4F4-4A00-8122-9B95329D25C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226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C3B-C851-4F80-B34A-12A8549AD7CF}" type="datetimeFigureOut">
              <a:rPr lang="fi-FI" smtClean="0"/>
              <a:t>27.3.2026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6043-B4F4-4A00-8122-9B95329D25C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749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C3B-C851-4F80-B34A-12A8549AD7CF}" type="datetimeFigureOut">
              <a:rPr lang="fi-FI" smtClean="0"/>
              <a:t>27.3.2026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6043-B4F4-4A00-8122-9B95329D25C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2181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82049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C3B-C851-4F80-B34A-12A8549AD7CF}" type="datetimeFigureOut">
              <a:rPr lang="fi-FI" smtClean="0"/>
              <a:t>27.3.2026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6043-B4F4-4A00-8122-9B95329D25C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12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75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49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52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698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87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04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22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C3B-C851-4F80-B34A-12A8549AD7CF}" type="datetimeFigureOut">
              <a:rPr lang="fi-FI" smtClean="0"/>
              <a:t>27.3.2026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6043-B4F4-4A00-8122-9B95329D25C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625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C3B-C851-4F80-B34A-12A8549AD7CF}" type="datetimeFigureOut">
              <a:rPr lang="fi-FI" smtClean="0"/>
              <a:t>27.3.2026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6043-B4F4-4A00-8122-9B95329D25C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06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49" indent="0">
              <a:buNone/>
              <a:defRPr sz="1799" b="1"/>
            </a:lvl3pPr>
            <a:lvl4pPr marL="1371524" indent="0">
              <a:buNone/>
              <a:defRPr sz="1600" b="1"/>
            </a:lvl4pPr>
            <a:lvl5pPr marL="1828698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7" indent="0">
              <a:buNone/>
              <a:defRPr sz="1600" b="1"/>
            </a:lvl7pPr>
            <a:lvl8pPr marL="3200222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49" indent="0">
              <a:buNone/>
              <a:defRPr sz="1799" b="1"/>
            </a:lvl3pPr>
            <a:lvl4pPr marL="1371524" indent="0">
              <a:buNone/>
              <a:defRPr sz="1600" b="1"/>
            </a:lvl4pPr>
            <a:lvl5pPr marL="1828698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7" indent="0">
              <a:buNone/>
              <a:defRPr sz="1600" b="1"/>
            </a:lvl7pPr>
            <a:lvl8pPr marL="3200222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C3B-C851-4F80-B34A-12A8549AD7CF}" type="datetimeFigureOut">
              <a:rPr lang="fi-FI" smtClean="0"/>
              <a:t>27.3.2026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6043-B4F4-4A00-8122-9B95329D25C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274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C3B-C851-4F80-B34A-12A8549AD7CF}" type="datetimeFigureOut">
              <a:rPr lang="fi-FI" smtClean="0"/>
              <a:t>27.3.2026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6043-B4F4-4A00-8122-9B95329D25C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494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C3B-C851-4F80-B34A-12A8549AD7CF}" type="datetimeFigureOut">
              <a:rPr lang="fi-FI" smtClean="0"/>
              <a:t>27.3.2026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6043-B4F4-4A00-8122-9B95329D25C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305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5" indent="0">
              <a:buNone/>
              <a:defRPr sz="1400"/>
            </a:lvl2pPr>
            <a:lvl3pPr marL="914349" indent="0">
              <a:buNone/>
              <a:defRPr sz="1200"/>
            </a:lvl3pPr>
            <a:lvl4pPr marL="1371524" indent="0">
              <a:buNone/>
              <a:defRPr sz="1000"/>
            </a:lvl4pPr>
            <a:lvl5pPr marL="1828698" indent="0">
              <a:buNone/>
              <a:defRPr sz="1000"/>
            </a:lvl5pPr>
            <a:lvl6pPr marL="2285872" indent="0">
              <a:buNone/>
              <a:defRPr sz="1000"/>
            </a:lvl6pPr>
            <a:lvl7pPr marL="2743047" indent="0">
              <a:buNone/>
              <a:defRPr sz="1000"/>
            </a:lvl7pPr>
            <a:lvl8pPr marL="3200222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C3B-C851-4F80-B34A-12A8549AD7CF}" type="datetimeFigureOut">
              <a:rPr lang="fi-FI" smtClean="0"/>
              <a:t>27.3.2026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6043-B4F4-4A00-8122-9B95329D25C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106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49" indent="0">
              <a:buNone/>
              <a:defRPr sz="2400"/>
            </a:lvl3pPr>
            <a:lvl4pPr marL="1371524" indent="0">
              <a:buNone/>
              <a:defRPr sz="2000"/>
            </a:lvl4pPr>
            <a:lvl5pPr marL="1828698" indent="0">
              <a:buNone/>
              <a:defRPr sz="2000"/>
            </a:lvl5pPr>
            <a:lvl6pPr marL="2285872" indent="0">
              <a:buNone/>
              <a:defRPr sz="2000"/>
            </a:lvl6pPr>
            <a:lvl7pPr marL="2743047" indent="0">
              <a:buNone/>
              <a:defRPr sz="2000"/>
            </a:lvl7pPr>
            <a:lvl8pPr marL="3200222" indent="0">
              <a:buNone/>
              <a:defRPr sz="2000"/>
            </a:lvl8pPr>
            <a:lvl9pPr marL="3657396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5" indent="0">
              <a:buNone/>
              <a:defRPr sz="1400"/>
            </a:lvl2pPr>
            <a:lvl3pPr marL="914349" indent="0">
              <a:buNone/>
              <a:defRPr sz="1200"/>
            </a:lvl3pPr>
            <a:lvl4pPr marL="1371524" indent="0">
              <a:buNone/>
              <a:defRPr sz="1000"/>
            </a:lvl4pPr>
            <a:lvl5pPr marL="1828698" indent="0">
              <a:buNone/>
              <a:defRPr sz="1000"/>
            </a:lvl5pPr>
            <a:lvl6pPr marL="2285872" indent="0">
              <a:buNone/>
              <a:defRPr sz="1000"/>
            </a:lvl6pPr>
            <a:lvl7pPr marL="2743047" indent="0">
              <a:buNone/>
              <a:defRPr sz="1000"/>
            </a:lvl7pPr>
            <a:lvl8pPr marL="3200222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8C3B-C851-4F80-B34A-12A8549AD7CF}" type="datetimeFigureOut">
              <a:rPr lang="fi-FI" smtClean="0"/>
              <a:t>27.3.2026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6043-B4F4-4A00-8122-9B95329D25C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906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268C3B-C851-4F80-B34A-12A8549AD7CF}" type="datetimeFigureOut">
              <a:rPr lang="fi-FI" smtClean="0"/>
              <a:t>27.3.2026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986043-B4F4-4A00-8122-9B95329D25C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739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4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1" indent="-228587" algn="l" defTabSz="9143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0" indent="-228587" algn="l" defTabSz="9143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7" algn="l" defTabSz="9143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7" algn="l" defTabSz="9143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2" algn="l" defTabSz="9143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4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39119D-8D60-8B49-7296-6469857C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Seurafoorumi ohjelma 24.3.2026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E0D726A-7185-1C8F-AFA7-E77BDC097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417" y="-1"/>
            <a:ext cx="2566416" cy="6858001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3869235-E242-FC41-E0B5-AC8FA683A501}"/>
              </a:ext>
            </a:extLst>
          </p:cNvPr>
          <p:cNvSpPr txBox="1"/>
          <p:nvPr/>
        </p:nvSpPr>
        <p:spPr>
          <a:xfrm>
            <a:off x="838200" y="2136339"/>
            <a:ext cx="81137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Avaussanat kaupunginjohtaja Johanna Luukkonen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Jalkautuva nuorisotyö turvallisuuden parantamiseksi Anni Kouhia ja Senni Lindholm</a:t>
            </a:r>
            <a:endParaRPr lang="fi-FI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Kaupungin ja liikunnan talousnäkymät Jarmo Vakkila</a:t>
            </a:r>
            <a:endParaRPr lang="fi-FI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Tilannekatsaus olosuhteisiin ja ajankohtaisiin asioihin Jarmo Vakkila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Hyvinkää Areenaan esittely Marko Ruti</a:t>
            </a:r>
            <a:endParaRPr lang="fi-FI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Hyvinkään liikkumisohjelma 2026–2030 valmisteluvaiheen esittely </a:t>
            </a:r>
            <a:endParaRPr lang="fi-FI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Seurojen esille ottamat asiat / vapaa sana</a:t>
            </a:r>
            <a:endParaRPr lang="fi-FI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9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52AD0CE9-4F4E-D9B4-2123-53A6CB720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F2FFFA7A-86F2-D663-B18F-DF54EFCFC9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200" y="1634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CDBD26DE-3D8B-16CE-8A2F-C39F7F8D92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8515" y="3222537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6CB8D299-163E-308F-8D86-BFE424639A45}"/>
              </a:ext>
            </a:extLst>
          </p:cNvPr>
          <p:cNvSpPr/>
          <p:nvPr/>
        </p:nvSpPr>
        <p:spPr>
          <a:xfrm>
            <a:off x="0" y="6409333"/>
            <a:ext cx="12192000" cy="448800"/>
          </a:xfrm>
          <a:prstGeom prst="rect">
            <a:avLst/>
          </a:prstGeom>
          <a:solidFill>
            <a:srgbClr val="CCAA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14">
            <a:extLst>
              <a:ext uri="{FF2B5EF4-FFF2-40B4-BE49-F238E27FC236}">
                <a16:creationId xmlns:a16="http://schemas.microsoft.com/office/drawing/2014/main" id="{012037CA-1FBB-581E-3C58-6EF016BC89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61667" y="6409333"/>
            <a:ext cx="7998400" cy="4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fi" sz="1400" dirty="0"/>
              <a:t>MARKO RUTI</a:t>
            </a:r>
            <a:endParaRPr sz="14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4103F331-2272-47B0-6286-11C5AF2A64BA}"/>
              </a:ext>
            </a:extLst>
          </p:cNvPr>
          <p:cNvSpPr txBox="1"/>
          <p:nvPr/>
        </p:nvSpPr>
        <p:spPr>
          <a:xfrm>
            <a:off x="2603545" y="54279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Kuvat 24.03.2026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854C284-E319-6BA0-F6AC-501E6721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85" y="459935"/>
            <a:ext cx="5700468" cy="427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B4E9CCBE-A265-3C82-857A-DC7A14D99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02" y="2112610"/>
            <a:ext cx="5412787" cy="405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49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726846EF-BE30-52C9-638B-81A8F7D8C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79E07916-6DF8-093B-4F65-E02C72C48D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486" y="163467"/>
            <a:ext cx="11952514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lt1"/>
                </a:solidFill>
              </a:rPr>
              <a:t>MUUNTUVA AREENA URHEILUUN JA TAPAHTUMIIN</a:t>
            </a:r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088E8261-2788-A78E-B7C7-C4638E2425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D1B3CF5A-8DF9-CDF5-F108-902355E72EDF}"/>
              </a:ext>
            </a:extLst>
          </p:cNvPr>
          <p:cNvSpPr/>
          <p:nvPr/>
        </p:nvSpPr>
        <p:spPr>
          <a:xfrm>
            <a:off x="0" y="6409333"/>
            <a:ext cx="12192000" cy="448800"/>
          </a:xfrm>
          <a:prstGeom prst="rect">
            <a:avLst/>
          </a:prstGeom>
          <a:solidFill>
            <a:srgbClr val="CCAA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14">
            <a:extLst>
              <a:ext uri="{FF2B5EF4-FFF2-40B4-BE49-F238E27FC236}">
                <a16:creationId xmlns:a16="http://schemas.microsoft.com/office/drawing/2014/main" id="{E9FC0A4B-B8A6-423B-52EC-3BCC6641C6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61667" y="6409333"/>
            <a:ext cx="7998400" cy="4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fi" sz="1400" dirty="0"/>
              <a:t>MARKO RUTI</a:t>
            </a:r>
            <a:endParaRPr sz="1400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4AFDA72-63DE-6D16-E308-DD5AB8C1BA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FC4E5B-8587-B95F-9496-F18D19C05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417" y="1096839"/>
            <a:ext cx="4696480" cy="515374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3FFB4C7-283B-4B59-FE35-A605F0528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084" y="1124670"/>
            <a:ext cx="4829849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9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B818AD41-7930-91A2-5A07-9BF7B5EF1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C705E22A-288F-95F1-D488-72377604E9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200" y="1634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lt1"/>
                </a:solidFill>
              </a:rPr>
              <a:t>HYVINKÄÄ AREENA</a:t>
            </a:r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6D395BE8-2277-E438-57AA-9599FE8F37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7F4AB7DA-0085-3106-E432-500E33056F21}"/>
              </a:ext>
            </a:extLst>
          </p:cNvPr>
          <p:cNvSpPr/>
          <p:nvPr/>
        </p:nvSpPr>
        <p:spPr>
          <a:xfrm>
            <a:off x="0" y="6409333"/>
            <a:ext cx="12192000" cy="448800"/>
          </a:xfrm>
          <a:prstGeom prst="rect">
            <a:avLst/>
          </a:prstGeom>
          <a:solidFill>
            <a:srgbClr val="CCAA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14">
            <a:extLst>
              <a:ext uri="{FF2B5EF4-FFF2-40B4-BE49-F238E27FC236}">
                <a16:creationId xmlns:a16="http://schemas.microsoft.com/office/drawing/2014/main" id="{BC91A5F4-B291-3C46-CD26-1C96E2E691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61667" y="6409333"/>
            <a:ext cx="7998400" cy="4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fi" sz="1400" dirty="0"/>
              <a:t>MARKO RUTI</a:t>
            </a:r>
            <a:endParaRPr sz="1400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BE4244A-E11B-4913-4360-75BBC04A67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618D5D4-3206-9A86-73AB-95515A2CA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701" y="0"/>
            <a:ext cx="7137987" cy="64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3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40607063-9C08-EE64-4FE8-F026A0B32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10F76ABB-B04C-351C-7ED1-36F9D94A07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200" y="1634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lt1"/>
                </a:solidFill>
              </a:rPr>
              <a:t>HYVINKÄÄ AREENA</a:t>
            </a:r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E88288B9-121E-05A2-EA46-22AA27F3BF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1A4200CC-03E0-8E92-258D-AD5E35E6A2C1}"/>
              </a:ext>
            </a:extLst>
          </p:cNvPr>
          <p:cNvSpPr/>
          <p:nvPr/>
        </p:nvSpPr>
        <p:spPr>
          <a:xfrm>
            <a:off x="0" y="6409333"/>
            <a:ext cx="12192000" cy="448800"/>
          </a:xfrm>
          <a:prstGeom prst="rect">
            <a:avLst/>
          </a:prstGeom>
          <a:solidFill>
            <a:srgbClr val="CCAA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14">
            <a:extLst>
              <a:ext uri="{FF2B5EF4-FFF2-40B4-BE49-F238E27FC236}">
                <a16:creationId xmlns:a16="http://schemas.microsoft.com/office/drawing/2014/main" id="{D5A38EA7-7FCA-73FE-D40B-02EB586E43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61667" y="6409333"/>
            <a:ext cx="7998400" cy="4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fi" sz="1400" dirty="0"/>
              <a:t>MARKO RUTI</a:t>
            </a:r>
            <a:endParaRPr sz="1400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AB55374-B061-F7DE-8E93-1B464CF516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ABE0B77-4235-0BC9-E2FC-E52E3EDD5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943" y="0"/>
            <a:ext cx="8042914" cy="63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9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2C3EEBE5-EED1-4D4A-EB3F-CFE9BAC46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A402AD70-016C-473D-6D13-E5329391F3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200" y="1634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F800CF2E-F8B6-EE1C-D444-BD7C94D43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08425" y="5826214"/>
            <a:ext cx="5471608" cy="4415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31A07754-C6A3-21B3-B512-89729E2EED92}"/>
              </a:ext>
            </a:extLst>
          </p:cNvPr>
          <p:cNvSpPr/>
          <p:nvPr/>
        </p:nvSpPr>
        <p:spPr>
          <a:xfrm>
            <a:off x="0" y="6409333"/>
            <a:ext cx="12192000" cy="448800"/>
          </a:xfrm>
          <a:prstGeom prst="rect">
            <a:avLst/>
          </a:prstGeom>
          <a:solidFill>
            <a:srgbClr val="CCAA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14">
            <a:extLst>
              <a:ext uri="{FF2B5EF4-FFF2-40B4-BE49-F238E27FC236}">
                <a16:creationId xmlns:a16="http://schemas.microsoft.com/office/drawing/2014/main" id="{51A41CBC-1229-EF9F-2D28-D430728F37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61667" y="6409333"/>
            <a:ext cx="7998400" cy="4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fi" sz="1400" dirty="0"/>
              <a:t>MARKO RUTI</a:t>
            </a:r>
            <a:endParaRPr sz="1400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916FB37-AAA3-4AF1-F388-5DED66EB77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6CD5681-E62A-CCF5-43A5-6A949252E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90" y="418820"/>
            <a:ext cx="4648849" cy="224821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9F73518-E18D-94CD-917A-B22CC6C7E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17" y="163467"/>
            <a:ext cx="4390340" cy="619046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6F7A4F7-8521-A7C8-EAD5-B8F671634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5134882" cy="287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25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7FD0A0B-F1A4-415F-8D3C-63175789CB40}"/>
              </a:ext>
            </a:extLst>
          </p:cNvPr>
          <p:cNvSpPr txBox="1"/>
          <p:nvPr/>
        </p:nvSpPr>
        <p:spPr>
          <a:xfrm>
            <a:off x="540025" y="401663"/>
            <a:ext cx="116519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800" b="1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HYVINKÄÄN LIIKKUMISOHJELMAN LAADINTA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lang="fi-FI" sz="2400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Poimintoja seurakyselystä 24.3 Seurafoorumiin</a:t>
            </a:r>
            <a:r>
              <a:rPr kumimoji="0" lang="fi-FI" sz="240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3B1172A-AF1A-1B70-7F1B-5C762FD5E087}"/>
              </a:ext>
            </a:extLst>
          </p:cNvPr>
          <p:cNvSpPr txBox="1"/>
          <p:nvPr/>
        </p:nvSpPr>
        <p:spPr>
          <a:xfrm>
            <a:off x="540024" y="1698164"/>
            <a:ext cx="96707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/>
              <a:t>YLEISINFOA:</a:t>
            </a:r>
          </a:p>
          <a:p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Helmikuussa käynnistyneessä ohjelmatyössä päivitetään nykyiset Hyvinkään liikuntaolosuhteita ja -palveluita koskevat erilliset ohjelmat yhdeksi ohjelma-asiakirjaksi. Uusi ohjelma valmistuu kevään 2026 aikana.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Ohjelma-asiakirjalla vahva kytkös kaupungin pelikirjaan ja sen linjauksiin. Ohjelma-asiakirjan laatimisesta vastaa poikkihallinnollinen ohjausryhmä. Keskeisenä työtapana 2 kpl työpajoja huhtikuun aikana.  Työssä asiantuntijatukena toimii North Sport Consulting oy.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Osana ohjelmatyötä toteutetaan myös laaja eri-ikäisten kaupunkilaisten ja seurojen osallistamisprosessi maaliskuun aikana.  </a:t>
            </a:r>
            <a:r>
              <a:rPr lang="fi-FI" b="1" dirty="0"/>
              <a:t>Seurakyselyyn vastasi määrä-aikaan mennessä 23 seuraa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1245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97BF7-B224-02F0-B5F7-FB68721F1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238F9583-C2FE-BB79-8717-BBD2F7B79BA5}"/>
              </a:ext>
            </a:extLst>
          </p:cNvPr>
          <p:cNvSpPr txBox="1"/>
          <p:nvPr/>
        </p:nvSpPr>
        <p:spPr>
          <a:xfrm>
            <a:off x="671342" y="275116"/>
            <a:ext cx="1165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b="1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SEUROJEN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ARVIOT OLOSUHDETILANTEESTA / 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Tulosvertailu v. 2022 &lt;&gt; v. 2026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0D076A3-13F5-E761-40F8-0820D9044114}"/>
              </a:ext>
            </a:extLst>
          </p:cNvPr>
          <p:cNvSpPr txBox="1"/>
          <p:nvPr/>
        </p:nvSpPr>
        <p:spPr>
          <a:xfrm>
            <a:off x="4750733" y="1299303"/>
            <a:ext cx="201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Kysely 2022 (n=37)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4CFEA1B-0362-F73E-747E-F89CCEE04F9E}"/>
              </a:ext>
            </a:extLst>
          </p:cNvPr>
          <p:cNvSpPr txBox="1"/>
          <p:nvPr/>
        </p:nvSpPr>
        <p:spPr>
          <a:xfrm>
            <a:off x="9029980" y="1299303"/>
            <a:ext cx="201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Kysely 2026 (n=23) </a:t>
            </a:r>
          </a:p>
        </p:txBody>
      </p:sp>
      <p:graphicFrame>
        <p:nvGraphicFramePr>
          <p:cNvPr id="2" name="ChartObject">
            <a:extLst>
              <a:ext uri="{FF2B5EF4-FFF2-40B4-BE49-F238E27FC236}">
                <a16:creationId xmlns:a16="http://schemas.microsoft.com/office/drawing/2014/main" id="{931EFDD9-8393-EDA0-BE48-B5C8E1C8BE61}"/>
              </a:ext>
            </a:extLst>
          </p:cNvPr>
          <p:cNvGraphicFramePr/>
          <p:nvPr/>
        </p:nvGraphicFramePr>
        <p:xfrm>
          <a:off x="139700" y="1777999"/>
          <a:ext cx="7886700" cy="458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F50E5E7D-985B-6914-531F-F76B27620B46}"/>
              </a:ext>
            </a:extLst>
          </p:cNvPr>
          <p:cNvGraphicFramePr/>
          <p:nvPr/>
        </p:nvGraphicFramePr>
        <p:xfrm>
          <a:off x="8026400" y="1778000"/>
          <a:ext cx="4025900" cy="458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Kuva 6">
            <a:extLst>
              <a:ext uri="{FF2B5EF4-FFF2-40B4-BE49-F238E27FC236}">
                <a16:creationId xmlns:a16="http://schemas.microsoft.com/office/drawing/2014/main" id="{8CE8A372-B422-FDAA-F17F-E1BE7985F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85" y="863176"/>
            <a:ext cx="7033573" cy="3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50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BAF15-DFE6-4064-A933-75813C3C1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C2DBBA17-573C-236E-1EAF-F435D21769AB}"/>
              </a:ext>
            </a:extLst>
          </p:cNvPr>
          <p:cNvSpPr txBox="1"/>
          <p:nvPr/>
        </p:nvSpPr>
        <p:spPr>
          <a:xfrm>
            <a:off x="540025" y="238290"/>
            <a:ext cx="1165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b="1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SEUROJEN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ARVIOT OLOSUHDETILANTEESTA / 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Hyvinkään tulokset 2026 &lt;&gt; </a:t>
            </a:r>
            <a:r>
              <a:rPr kumimoji="0" lang="fi-FI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NSC:n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kunta-aineiston keskiarvot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66BD45F-2CA3-8F72-423D-2AFA96B732B0}"/>
              </a:ext>
            </a:extLst>
          </p:cNvPr>
          <p:cNvSpPr txBox="1"/>
          <p:nvPr/>
        </p:nvSpPr>
        <p:spPr>
          <a:xfrm>
            <a:off x="4460271" y="1163566"/>
            <a:ext cx="285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Hyvinkää  2026 (n=23)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D1E4671-BBD6-4388-D1BA-9BE3787B78C3}"/>
              </a:ext>
            </a:extLst>
          </p:cNvPr>
          <p:cNvSpPr txBox="1"/>
          <p:nvPr/>
        </p:nvSpPr>
        <p:spPr>
          <a:xfrm>
            <a:off x="8635255" y="1163566"/>
            <a:ext cx="326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i="1" dirty="0">
                <a:solidFill>
                  <a:prstClr val="black"/>
                </a:solidFill>
                <a:latin typeface="Calibri"/>
              </a:rPr>
              <a:t>Koko aineiston ka.</a:t>
            </a:r>
            <a:r>
              <a:rPr kumimoji="0" lang="fi-FI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(n= 520) </a:t>
            </a:r>
          </a:p>
        </p:txBody>
      </p:sp>
      <p:graphicFrame>
        <p:nvGraphicFramePr>
          <p:cNvPr id="2" name="ChartObject">
            <a:extLst>
              <a:ext uri="{FF2B5EF4-FFF2-40B4-BE49-F238E27FC236}">
                <a16:creationId xmlns:a16="http://schemas.microsoft.com/office/drawing/2014/main" id="{A3C98A81-A5D0-355B-5DFA-D078F284BDFC}"/>
              </a:ext>
            </a:extLst>
          </p:cNvPr>
          <p:cNvGraphicFramePr/>
          <p:nvPr/>
        </p:nvGraphicFramePr>
        <p:xfrm>
          <a:off x="8065213" y="1664412"/>
          <a:ext cx="4017195" cy="475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ACE19DC1-824E-26D3-7D66-E64012AAF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84" y="825207"/>
            <a:ext cx="7033573" cy="326763"/>
          </a:xfrm>
          <a:prstGeom prst="rect">
            <a:avLst/>
          </a:prstGeom>
        </p:spPr>
      </p:pic>
      <p:graphicFrame>
        <p:nvGraphicFramePr>
          <p:cNvPr id="7" name="ChartObject">
            <a:extLst>
              <a:ext uri="{FF2B5EF4-FFF2-40B4-BE49-F238E27FC236}">
                <a16:creationId xmlns:a16="http://schemas.microsoft.com/office/drawing/2014/main" id="{B666E520-2B72-8641-0691-E1E239849946}"/>
              </a:ext>
            </a:extLst>
          </p:cNvPr>
          <p:cNvGraphicFramePr/>
          <p:nvPr/>
        </p:nvGraphicFramePr>
        <p:xfrm>
          <a:off x="253999" y="1664413"/>
          <a:ext cx="7811214" cy="475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86692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101E8-1B33-62D6-0241-CBD8226D5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0229A6E2-BC53-7F1F-0AD1-7B800D733D57}"/>
              </a:ext>
            </a:extLst>
          </p:cNvPr>
          <p:cNvSpPr txBox="1"/>
          <p:nvPr/>
        </p:nvSpPr>
        <p:spPr>
          <a:xfrm>
            <a:off x="253999" y="129844"/>
            <a:ext cx="1234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i-FI" sz="2000" b="1" dirty="0">
                <a:solidFill>
                  <a:srgbClr val="4BACC6">
                    <a:lumMod val="50000"/>
                  </a:srgbClr>
                </a:solidFill>
              </a:rPr>
              <a:t>SEUROJEN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ARVIOT MUUSTA SEURAYHTEISTYÖSTÄ / </a:t>
            </a:r>
            <a:r>
              <a:rPr lang="fi-FI" dirty="0">
                <a:solidFill>
                  <a:srgbClr val="4BACC6">
                    <a:lumMod val="50000"/>
                  </a:srgbClr>
                </a:solidFill>
              </a:rPr>
              <a:t>Hyvinkään tulokset 2026 &lt;&gt; </a:t>
            </a:r>
            <a:r>
              <a:rPr lang="fi-FI" dirty="0" err="1">
                <a:solidFill>
                  <a:srgbClr val="4BACC6">
                    <a:lumMod val="50000"/>
                  </a:srgbClr>
                </a:solidFill>
              </a:rPr>
              <a:t>NSC:n</a:t>
            </a:r>
            <a:r>
              <a:rPr lang="fi-FI" dirty="0">
                <a:solidFill>
                  <a:srgbClr val="4BACC6">
                    <a:lumMod val="50000"/>
                  </a:srgbClr>
                </a:solidFill>
              </a:rPr>
              <a:t> kunta-aineiston keskiarvot </a:t>
            </a:r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ACE7A94-7281-22F7-BA44-B9BED04304BE}"/>
              </a:ext>
            </a:extLst>
          </p:cNvPr>
          <p:cNvSpPr txBox="1"/>
          <p:nvPr/>
        </p:nvSpPr>
        <p:spPr>
          <a:xfrm>
            <a:off x="3839232" y="1116432"/>
            <a:ext cx="241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Hyvinkää  2026 (n=23)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08445B9-4256-A9CD-A35E-DEABF92B6EDB}"/>
              </a:ext>
            </a:extLst>
          </p:cNvPr>
          <p:cNvSpPr txBox="1"/>
          <p:nvPr/>
        </p:nvSpPr>
        <p:spPr>
          <a:xfrm>
            <a:off x="8352769" y="1116432"/>
            <a:ext cx="326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i="1" dirty="0">
                <a:solidFill>
                  <a:prstClr val="black"/>
                </a:solidFill>
                <a:latin typeface="Calibri"/>
              </a:rPr>
              <a:t>Koko aineiston ka.</a:t>
            </a:r>
            <a:r>
              <a:rPr kumimoji="0" lang="fi-FI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(n= 520) </a:t>
            </a:r>
          </a:p>
        </p:txBody>
      </p:sp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D9394AFD-6327-EA9C-1AF3-1357EE8DFCFF}"/>
              </a:ext>
            </a:extLst>
          </p:cNvPr>
          <p:cNvGraphicFramePr/>
          <p:nvPr/>
        </p:nvGraphicFramePr>
        <p:xfrm>
          <a:off x="253999" y="1623316"/>
          <a:ext cx="7461892" cy="473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862103D6-ED30-A73B-66EA-3FFE964F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85" y="652117"/>
            <a:ext cx="7033573" cy="326763"/>
          </a:xfrm>
          <a:prstGeom prst="rect">
            <a:avLst/>
          </a:prstGeom>
        </p:spPr>
      </p:pic>
      <p:graphicFrame>
        <p:nvGraphicFramePr>
          <p:cNvPr id="7" name="ChartObject">
            <a:extLst>
              <a:ext uri="{FF2B5EF4-FFF2-40B4-BE49-F238E27FC236}">
                <a16:creationId xmlns:a16="http://schemas.microsoft.com/office/drawing/2014/main" id="{093B0B79-FD36-DD12-F603-6C725FD82BA1}"/>
              </a:ext>
            </a:extLst>
          </p:cNvPr>
          <p:cNvGraphicFramePr/>
          <p:nvPr/>
        </p:nvGraphicFramePr>
        <p:xfrm>
          <a:off x="7715891" y="1623316"/>
          <a:ext cx="4013485" cy="473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1379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53BBF-1283-19E7-8E26-6AEB4E7AE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7D7B96E1-25F3-659D-59F0-1D09AFD78889}"/>
              </a:ext>
            </a:extLst>
          </p:cNvPr>
          <p:cNvSpPr txBox="1"/>
          <p:nvPr/>
        </p:nvSpPr>
        <p:spPr>
          <a:xfrm>
            <a:off x="870163" y="331627"/>
            <a:ext cx="11651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i-FI" sz="2000" b="1" dirty="0">
                <a:solidFill>
                  <a:srgbClr val="4BACC6">
                    <a:lumMod val="50000"/>
                  </a:srgbClr>
                </a:solidFill>
              </a:rPr>
              <a:t>SEUROJEN KOKONAISARVIONNIT / </a:t>
            </a:r>
            <a:r>
              <a:rPr lang="fi-FI" dirty="0">
                <a:solidFill>
                  <a:srgbClr val="4BACC6">
                    <a:lumMod val="50000"/>
                  </a:srgbClr>
                </a:solidFill>
              </a:rPr>
              <a:t>Hyvinkään tulokset 2026 vs. </a:t>
            </a:r>
            <a:r>
              <a:rPr lang="fi-FI" dirty="0" err="1">
                <a:solidFill>
                  <a:srgbClr val="4BACC6">
                    <a:lumMod val="50000"/>
                  </a:srgbClr>
                </a:solidFill>
              </a:rPr>
              <a:t>NSC:n</a:t>
            </a:r>
            <a:r>
              <a:rPr lang="fi-FI" dirty="0">
                <a:solidFill>
                  <a:srgbClr val="4BACC6">
                    <a:lumMod val="50000"/>
                  </a:srgbClr>
                </a:solidFill>
              </a:rPr>
              <a:t> kunta-aineiston keskiarvot </a:t>
            </a:r>
            <a:endParaRPr kumimoji="0" lang="fi-FI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D7F67217-E66F-F741-ED1C-6CF05AB767A0}"/>
              </a:ext>
            </a:extLst>
          </p:cNvPr>
          <p:cNvSpPr txBox="1"/>
          <p:nvPr/>
        </p:nvSpPr>
        <p:spPr>
          <a:xfrm>
            <a:off x="1111036" y="1020714"/>
            <a:ext cx="278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Hyvinkää  2026 (n=23)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0BC6D94-5A7B-1368-16BF-06088781F8C6}"/>
              </a:ext>
            </a:extLst>
          </p:cNvPr>
          <p:cNvSpPr txBox="1"/>
          <p:nvPr/>
        </p:nvSpPr>
        <p:spPr>
          <a:xfrm>
            <a:off x="7407957" y="1035650"/>
            <a:ext cx="321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i="1" dirty="0">
                <a:solidFill>
                  <a:prstClr val="black"/>
                </a:solidFill>
                <a:latin typeface="Calibri"/>
              </a:rPr>
              <a:t>Koko aineiston ka.</a:t>
            </a:r>
            <a:r>
              <a:rPr kumimoji="0" lang="fi-FI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(n=520)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321B4EC-3F90-9C87-9ADC-3DE9BAB6DDB6}"/>
              </a:ext>
            </a:extLst>
          </p:cNvPr>
          <p:cNvSpPr txBox="1"/>
          <p:nvPr/>
        </p:nvSpPr>
        <p:spPr>
          <a:xfrm>
            <a:off x="7559823" y="5679046"/>
            <a:ext cx="143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Ka: 7,7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A70CF6F-69D5-5114-3135-2EDF467C2E17}"/>
              </a:ext>
            </a:extLst>
          </p:cNvPr>
          <p:cNvSpPr txBox="1"/>
          <p:nvPr/>
        </p:nvSpPr>
        <p:spPr>
          <a:xfrm>
            <a:off x="1220545" y="5679046"/>
            <a:ext cx="143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Ka: 8,2</a:t>
            </a:r>
          </a:p>
        </p:txBody>
      </p:sp>
      <p:graphicFrame>
        <p:nvGraphicFramePr>
          <p:cNvPr id="8" name="ChartObject">
            <a:extLst>
              <a:ext uri="{FF2B5EF4-FFF2-40B4-BE49-F238E27FC236}">
                <a16:creationId xmlns:a16="http://schemas.microsoft.com/office/drawing/2014/main" id="{10F6CDF5-3649-D21A-6279-E64D57754BB9}"/>
              </a:ext>
            </a:extLst>
          </p:cNvPr>
          <p:cNvGraphicFramePr/>
          <p:nvPr/>
        </p:nvGraphicFramePr>
        <p:xfrm>
          <a:off x="7262402" y="1595393"/>
          <a:ext cx="4687870" cy="404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Object">
            <a:extLst>
              <a:ext uri="{FF2B5EF4-FFF2-40B4-BE49-F238E27FC236}">
                <a16:creationId xmlns:a16="http://schemas.microsoft.com/office/drawing/2014/main" id="{6B23F391-FA45-7A3A-6168-C8CA60E2EAD3}"/>
              </a:ext>
            </a:extLst>
          </p:cNvPr>
          <p:cNvGraphicFramePr/>
          <p:nvPr/>
        </p:nvGraphicFramePr>
        <p:xfrm>
          <a:off x="783077" y="1595393"/>
          <a:ext cx="4687870" cy="404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388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413E8DA-E1E3-D05F-DC44-9262E5813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7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34DAAB-97B6-7B63-8AAC-B964D13A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55"/>
            <a:ext cx="10515600" cy="1325563"/>
          </a:xfrm>
        </p:spPr>
        <p:txBody>
          <a:bodyPr/>
          <a:lstStyle/>
          <a:p>
            <a:r>
              <a:rPr lang="fi-FI" dirty="0"/>
              <a:t>					</a:t>
            </a:r>
            <a:r>
              <a:rPr lang="fi-FI" b="1" dirty="0"/>
              <a:t>Kiitos!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9EE127D-FD9C-C140-4F0D-6435B7027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81" y="1341018"/>
            <a:ext cx="8051180" cy="53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8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37A2580B-8EA6-53D6-A909-B86384C0E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414413"/>
              </p:ext>
            </p:extLst>
          </p:nvPr>
        </p:nvGraphicFramePr>
        <p:xfrm>
          <a:off x="1913522" y="1123527"/>
          <a:ext cx="8364952" cy="4880760"/>
        </p:xfrm>
        <a:graphic>
          <a:graphicData uri="http://schemas.openxmlformats.org/drawingml/2006/table">
            <a:tbl>
              <a:tblPr/>
              <a:tblGrid>
                <a:gridCol w="5461765">
                  <a:extLst>
                    <a:ext uri="{9D8B030D-6E8A-4147-A177-3AD203B41FA5}">
                      <a16:colId xmlns:a16="http://schemas.microsoft.com/office/drawing/2014/main" val="2874664595"/>
                    </a:ext>
                  </a:extLst>
                </a:gridCol>
                <a:gridCol w="2903187">
                  <a:extLst>
                    <a:ext uri="{9D8B030D-6E8A-4147-A177-3AD203B41FA5}">
                      <a16:colId xmlns:a16="http://schemas.microsoft.com/office/drawing/2014/main" val="3468202301"/>
                    </a:ext>
                  </a:extLst>
                </a:gridCol>
              </a:tblGrid>
              <a:tr h="2817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800" b="1" i="0" u="none" strike="noStrike">
                          <a:effectLst/>
                          <a:latin typeface="Aptos Narrow" panose="020B0004020202020204" pitchFamily="34" charset="0"/>
                        </a:rPr>
                        <a:t>Liikuntapalveluiden tilinpäätös 2025: </a:t>
                      </a:r>
                      <a:r>
                        <a:rPr lang="fi-FI" sz="1800" b="1" i="0" u="none" strike="noStrike" dirty="0">
                          <a:effectLst/>
                          <a:latin typeface="Aptos Narrow" panose="020B0004020202020204" pitchFamily="34" charset="0"/>
                        </a:rPr>
                        <a:t>Ulkoiset ja sisäiset erät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6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262365"/>
                  </a:ext>
                </a:extLst>
              </a:tr>
              <a:tr h="3299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6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6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959788"/>
                  </a:ext>
                </a:extLst>
              </a:tr>
              <a:tr h="2817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600" b="1" i="0" u="none" strike="noStrike">
                          <a:effectLst/>
                          <a:latin typeface="Aptos Narrow" panose="020B0004020202020204" pitchFamily="34" charset="0"/>
                        </a:rPr>
                        <a:t>Tilihierarkia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600" b="1" i="0" u="none" strike="noStrike">
                          <a:effectLst/>
                          <a:latin typeface="Aptos Narrow" panose="020B0004020202020204" pitchFamily="34" charset="0"/>
                        </a:rPr>
                        <a:t>Toteuma_kum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700422"/>
                  </a:ext>
                </a:extLst>
              </a:tr>
              <a:tr h="2817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600" b="1" i="0" u="none" strike="noStrike">
                          <a:effectLst/>
                          <a:latin typeface="Aptos Narrow" panose="020B0004020202020204" pitchFamily="34" charset="0"/>
                        </a:rPr>
                        <a:t>   Toimintatuotot         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600" b="1" i="0" u="none" strike="noStrike">
                          <a:effectLst/>
                          <a:latin typeface="Aptos Narrow" panose="020B0004020202020204" pitchFamily="34" charset="0"/>
                        </a:rPr>
                        <a:t>1 805 394,85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073427"/>
                  </a:ext>
                </a:extLst>
              </a:tr>
              <a:tr h="2817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      Myyntituotot         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19 249,28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485992"/>
                  </a:ext>
                </a:extLst>
              </a:tr>
              <a:tr h="2817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      Maksutuotot         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1 010 177,45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983922"/>
                  </a:ext>
                </a:extLst>
              </a:tr>
              <a:tr h="2817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      Tuet ja avustukset         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7 821,00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950891"/>
                  </a:ext>
                </a:extLst>
              </a:tr>
              <a:tr h="2817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      Muut toimintatuotot         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768 147,12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21573"/>
                  </a:ext>
                </a:extLst>
              </a:tr>
              <a:tr h="2817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600" b="1" i="0" u="none" strike="noStrike">
                          <a:effectLst/>
                          <a:latin typeface="Aptos Narrow" panose="020B0004020202020204" pitchFamily="34" charset="0"/>
                        </a:rPr>
                        <a:t>   Toimintakulut         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600" b="1" i="0" u="none" strike="noStrike">
                          <a:effectLst/>
                          <a:latin typeface="Aptos Narrow" panose="020B0004020202020204" pitchFamily="34" charset="0"/>
                        </a:rPr>
                        <a:t>-7 788 152,29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134542"/>
                  </a:ext>
                </a:extLst>
              </a:tr>
              <a:tr h="2817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      Henkilöstökulut         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-921 464,17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727752"/>
                  </a:ext>
                </a:extLst>
              </a:tr>
              <a:tr h="2817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      Palvelujen ostot         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-1 984 146,11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579125"/>
                  </a:ext>
                </a:extLst>
              </a:tr>
              <a:tr h="2817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600" b="0" i="0" u="none" strike="noStrike" dirty="0">
                          <a:effectLst/>
                          <a:latin typeface="Aptos Narrow" panose="020B0004020202020204" pitchFamily="34" charset="0"/>
                        </a:rPr>
                        <a:t>      Aineet, tarvikkeet ja tavarat         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-283 175,34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976201"/>
                  </a:ext>
                </a:extLst>
              </a:tr>
              <a:tr h="2817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      Avustukset         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-92 492,03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349370"/>
                  </a:ext>
                </a:extLst>
              </a:tr>
              <a:tr h="2817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      Muut toimintakulut         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600" b="0" i="0" u="none" strike="noStrike">
                          <a:effectLst/>
                          <a:latin typeface="Aptos Narrow" panose="020B0004020202020204" pitchFamily="34" charset="0"/>
                        </a:rPr>
                        <a:t>-4 506 874,64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363503"/>
                  </a:ext>
                </a:extLst>
              </a:tr>
              <a:tr h="2817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600" b="1" i="0" u="none" strike="noStrike">
                          <a:effectLst/>
                          <a:latin typeface="Aptos Narrow" panose="020B0004020202020204" pitchFamily="34" charset="0"/>
                        </a:rPr>
                        <a:t>Toimintakate         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600" b="1" i="0" u="none" strike="noStrike">
                          <a:effectLst/>
                          <a:latin typeface="Aptos Narrow" panose="020B0004020202020204" pitchFamily="34" charset="0"/>
                        </a:rPr>
                        <a:t>-5 982 757,44</a:t>
                      </a: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418075"/>
                  </a:ext>
                </a:extLst>
              </a:tr>
              <a:tr h="3299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6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6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05" marR="9105" marT="91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791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77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E3DCCEB1-FE7E-2591-B13B-A5C642909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30306"/>
              </p:ext>
            </p:extLst>
          </p:nvPr>
        </p:nvGraphicFramePr>
        <p:xfrm>
          <a:off x="1274221" y="1433737"/>
          <a:ext cx="6552015" cy="4351344"/>
        </p:xfrm>
        <a:graphic>
          <a:graphicData uri="http://schemas.openxmlformats.org/drawingml/2006/table">
            <a:tbl>
              <a:tblPr/>
              <a:tblGrid>
                <a:gridCol w="2675823">
                  <a:extLst>
                    <a:ext uri="{9D8B030D-6E8A-4147-A177-3AD203B41FA5}">
                      <a16:colId xmlns:a16="http://schemas.microsoft.com/office/drawing/2014/main" val="1049439041"/>
                    </a:ext>
                  </a:extLst>
                </a:gridCol>
                <a:gridCol w="987804">
                  <a:extLst>
                    <a:ext uri="{9D8B030D-6E8A-4147-A177-3AD203B41FA5}">
                      <a16:colId xmlns:a16="http://schemas.microsoft.com/office/drawing/2014/main" val="3547841912"/>
                    </a:ext>
                  </a:extLst>
                </a:gridCol>
                <a:gridCol w="1175361">
                  <a:extLst>
                    <a:ext uri="{9D8B030D-6E8A-4147-A177-3AD203B41FA5}">
                      <a16:colId xmlns:a16="http://schemas.microsoft.com/office/drawing/2014/main" val="3954720813"/>
                    </a:ext>
                  </a:extLst>
                </a:gridCol>
                <a:gridCol w="812750">
                  <a:extLst>
                    <a:ext uri="{9D8B030D-6E8A-4147-A177-3AD203B41FA5}">
                      <a16:colId xmlns:a16="http://schemas.microsoft.com/office/drawing/2014/main" val="190037756"/>
                    </a:ext>
                  </a:extLst>
                </a:gridCol>
                <a:gridCol w="900277">
                  <a:extLst>
                    <a:ext uri="{9D8B030D-6E8A-4147-A177-3AD203B41FA5}">
                      <a16:colId xmlns:a16="http://schemas.microsoft.com/office/drawing/2014/main" val="898781612"/>
                    </a:ext>
                  </a:extLst>
                </a:gridCol>
              </a:tblGrid>
              <a:tr h="181306">
                <a:tc rowSpan="3"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1" i="0" u="none" strike="noStrike"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224712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518131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450174"/>
                  </a:ext>
                </a:extLst>
              </a:tr>
              <a:tr h="181306">
                <a:tc rowSpan="3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1874810002  Uimala</a:t>
                      </a:r>
                    </a:p>
                  </a:txBody>
                  <a:tcPr marL="6252" marR="6252" marT="62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1" i="0" u="none" strike="noStrike"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1" i="0" u="none" strike="noStrike">
                          <a:effectLst/>
                          <a:latin typeface="Aptos Narrow" panose="020B0004020202020204" pitchFamily="34" charset="0"/>
                        </a:rPr>
                        <a:t>-1 696 488,00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799069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   Toimintatuotot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1 047 400,00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632568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   Toimintakulut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-2 743 888,00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501845"/>
                  </a:ext>
                </a:extLst>
              </a:tr>
              <a:tr h="181306">
                <a:tc rowSpan="3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1874810003  Sisäliikuntapaikat</a:t>
                      </a:r>
                    </a:p>
                  </a:txBody>
                  <a:tcPr marL="6252" marR="6252" marT="62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1" i="0" u="none" strike="noStrike"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1" i="0" u="none" strike="noStrike">
                          <a:effectLst/>
                          <a:latin typeface="Aptos Narrow" panose="020B0004020202020204" pitchFamily="34" charset="0"/>
                        </a:rPr>
                        <a:t>-814 846,61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070031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   Toimintatuotot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190 000,00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561740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   Toimintakulut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-1 004 846,61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503733"/>
                  </a:ext>
                </a:extLst>
              </a:tr>
              <a:tr h="181306">
                <a:tc rowSpan="3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1874810004  Jääliikuntakeskus</a:t>
                      </a:r>
                    </a:p>
                  </a:txBody>
                  <a:tcPr marL="6252" marR="6252" marT="62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1" i="0" u="none" strike="noStrike"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1" i="0" u="none" strike="noStrike">
                          <a:effectLst/>
                          <a:latin typeface="Aptos Narrow" panose="020B0004020202020204" pitchFamily="34" charset="0"/>
                        </a:rPr>
                        <a:t>-1 011 112,00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537861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   Toimintatuotot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325 000,00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84573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   Toimintakulut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-1 336 112,00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197488"/>
                  </a:ext>
                </a:extLst>
              </a:tr>
              <a:tr h="181306">
                <a:tc rowSpan="3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1874810005  Terveysliikunta</a:t>
                      </a:r>
                    </a:p>
                  </a:txBody>
                  <a:tcPr marL="6252" marR="6252" marT="62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1" i="0" u="none" strike="noStrike"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1" i="0" u="none" strike="noStrike">
                          <a:effectLst/>
                          <a:latin typeface="Aptos Narrow" panose="020B0004020202020204" pitchFamily="34" charset="0"/>
                        </a:rPr>
                        <a:t>-248 967,00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395591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   Toimintatuotot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35 000,00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769236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   Toimintakulut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-283 967,00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12100"/>
                  </a:ext>
                </a:extLst>
              </a:tr>
              <a:tr h="181306">
                <a:tc rowSpan="3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1874810006  Kankurin liikuntapuisto</a:t>
                      </a:r>
                    </a:p>
                  </a:txBody>
                  <a:tcPr marL="6252" marR="6252" marT="62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1" i="0" u="none" strike="noStrike"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1" i="0" u="none" strike="noStrike">
                          <a:effectLst/>
                          <a:latin typeface="Aptos Narrow" panose="020B0004020202020204" pitchFamily="34" charset="0"/>
                        </a:rPr>
                        <a:t>-433 194,00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810558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   Toimintatuotot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70 000,00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82357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   Toimintakulut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-503 194,00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845545"/>
                  </a:ext>
                </a:extLst>
              </a:tr>
              <a:tr h="181306">
                <a:tc rowSpan="3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1874810007  Urheilupuisto</a:t>
                      </a:r>
                    </a:p>
                  </a:txBody>
                  <a:tcPr marL="6252" marR="6252" marT="62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1" i="0" u="none" strike="noStrike"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1" i="0" u="none" strike="noStrike">
                          <a:effectLst/>
                          <a:latin typeface="Aptos Narrow" panose="020B0004020202020204" pitchFamily="34" charset="0"/>
                        </a:rPr>
                        <a:t>-618 860,00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351185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   Toimintatuotot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45 200,00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683349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   Toimintakulut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-664 060,00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708890"/>
                  </a:ext>
                </a:extLst>
              </a:tr>
              <a:tr h="181306">
                <a:tc rowSpan="3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1874810008  Kentät</a:t>
                      </a:r>
                    </a:p>
                  </a:txBody>
                  <a:tcPr marL="6252" marR="6252" marT="62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1" i="0" u="none" strike="noStrike"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1" i="0" u="none" strike="noStrike">
                          <a:effectLst/>
                          <a:latin typeface="Aptos Narrow" panose="020B0004020202020204" pitchFamily="34" charset="0"/>
                        </a:rPr>
                        <a:t>-444 175,00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750762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   Toimintatuotot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35 000,00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507340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b="0" i="0" u="none" strike="noStrike">
                          <a:effectLst/>
                          <a:latin typeface="Aptos Narrow" panose="020B0004020202020204" pitchFamily="34" charset="0"/>
                        </a:rPr>
                        <a:t>   Toimintakulut 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b="0" i="0" u="none" strike="noStrike" dirty="0">
                          <a:effectLst/>
                          <a:latin typeface="Aptos Narrow" panose="020B0004020202020204" pitchFamily="34" charset="0"/>
                        </a:rPr>
                        <a:t>-479 175,00</a:t>
                      </a:r>
                    </a:p>
                  </a:txBody>
                  <a:tcPr marL="6252" marR="6252" marT="62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71622"/>
                  </a:ext>
                </a:extLst>
              </a:tr>
            </a:tbl>
          </a:graphicData>
        </a:graphic>
      </p:graphicFrame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CA5FF691-D57B-B3A0-8B05-0C9C7BA75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539391"/>
              </p:ext>
            </p:extLst>
          </p:nvPr>
        </p:nvGraphicFramePr>
        <p:xfrm>
          <a:off x="8228692" y="1822114"/>
          <a:ext cx="1460500" cy="3962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342615977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327487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382932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62,74</a:t>
                      </a: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88221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08925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81,66</a:t>
                      </a: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457583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231797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20754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70,06</a:t>
                      </a: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71056393"/>
                  </a:ext>
                </a:extLst>
              </a:tr>
              <a:tr h="2799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8638279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415115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180737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57865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71,51</a:t>
                      </a: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7194454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41991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00585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91,91</a:t>
                      </a: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622604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33124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022785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1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117105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671039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72,63</a:t>
                      </a:r>
                      <a:endParaRPr lang="fi-FI" sz="11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0773354"/>
                  </a:ext>
                </a:extLst>
              </a:tr>
            </a:tbl>
          </a:graphicData>
        </a:graphic>
      </p:graphicFrame>
      <p:sp>
        <p:nvSpPr>
          <p:cNvPr id="4" name="Otsikko 3">
            <a:extLst>
              <a:ext uri="{FF2B5EF4-FFF2-40B4-BE49-F238E27FC236}">
                <a16:creationId xmlns:a16="http://schemas.microsoft.com/office/drawing/2014/main" id="{45A865D4-BD00-1C17-2DF9-FFF9B9BB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Liikuntapaikkojen tulot ja menot 2025</a:t>
            </a:r>
            <a:br>
              <a:rPr lang="fi-FI" dirty="0"/>
            </a:br>
            <a:r>
              <a:rPr lang="fi-FI" sz="2000" dirty="0"/>
              <a:t>(Tilinpäätös)						                 kaupungin tuki/subventio %</a:t>
            </a:r>
          </a:p>
        </p:txBody>
      </p:sp>
    </p:spTree>
    <p:extLst>
      <p:ext uri="{BB962C8B-B14F-4D97-AF65-F5344CB8AC3E}">
        <p14:creationId xmlns:p14="http://schemas.microsoft.com/office/powerpoint/2010/main" val="66595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478792-2622-67E7-8ACB-5394C1A6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140" y="465382"/>
            <a:ext cx="8405890" cy="1118003"/>
          </a:xfrm>
        </p:spPr>
        <p:txBody>
          <a:bodyPr>
            <a:normAutofit/>
          </a:bodyPr>
          <a:lstStyle/>
          <a:p>
            <a:r>
              <a:rPr lang="fi-FI" sz="3048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Avustusten  ja hakujen aikatauluja 2026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762A3A-C666-8896-90F0-F50996A3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140" y="1754955"/>
            <a:ext cx="8405890" cy="4275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endParaRPr lang="fi-FI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Toiminta-avustuksen haku alle 20-vuotiaiden toiminnasta on tehtävä maaliskuun loppuun mennessä. Pisteet vuoden 2025 osallistumisten perusteella.</a:t>
            </a:r>
            <a:b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i-FI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Salien ym. Liikuntatilojen vakiovuorojen haku kaudelle 2026-2027 on tehtävä maaliskuun loppuun mennessä. Salivuoropalaveri to 16.4. klo 17 kaupungintalolla.</a:t>
            </a:r>
          </a:p>
          <a:p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Kohdeavustusta tapahtumiin voi vielä hakea, avustussummaa jäljellä n. 13 000 €. </a:t>
            </a:r>
            <a:b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i-FI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Vuoden 2027 tapahtumiin kohdeavustuksen ns. päähaku on lokakuun 2026 loppuun mennessä. Vähintään 1/3 avustuksesta jätetään jaettavaksi pitkin vuotta 2027.</a:t>
            </a:r>
          </a:p>
          <a:p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Markkinointikumppanuussopimukset vuodelle 2026 on tehty.</a:t>
            </a:r>
            <a:b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i-FI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Isoista tapahtumista (turnaukset, leirit, useampipäiväiset kilpailut) tehdään yhteistyösopimus.</a:t>
            </a:r>
            <a:b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fi-FI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Yhteystiedot on pidettävä ajan tasalla. Verkkosivuilta löytyy yhteystietokortti.</a:t>
            </a:r>
          </a:p>
          <a:p>
            <a:endParaRPr lang="fi-FI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fi-FI" sz="1524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05D55A2-C095-E0A6-41F0-CB70DECB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417" y="-1"/>
            <a:ext cx="256641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78F0D9-6841-A3A0-697A-33A2F45E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Liikuntapalveluiden investointihankkeet 2026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B73847A5-6FA2-B310-73CB-B2C68971F5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8A84CF-C30A-ADD6-DC96-85990CB5A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589212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Tykkilumenladun putkisto ja lumitykit Perttulaan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Metsäkaltevan tekonurmen uudet pukutilat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Martin ulkovoimailupiste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Hirvijärven virkistysalueen ja venerannan kunnostaminen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Jäähallin ilmanvaihtokoneen uusiminen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Jäähallin tulostaulu</a:t>
            </a:r>
          </a:p>
        </p:txBody>
      </p:sp>
    </p:spTree>
    <p:extLst>
      <p:ext uri="{BB962C8B-B14F-4D97-AF65-F5344CB8AC3E}">
        <p14:creationId xmlns:p14="http://schemas.microsoft.com/office/powerpoint/2010/main" val="34181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831200" y="1634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lt1"/>
                </a:solidFill>
              </a:rPr>
              <a:t>HYVINKÄÄ AREENA</a:t>
            </a:r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0" y="6409333"/>
            <a:ext cx="12192000" cy="448800"/>
          </a:xfrm>
          <a:prstGeom prst="rect">
            <a:avLst/>
          </a:prstGeom>
          <a:solidFill>
            <a:srgbClr val="CCAA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8161667" y="6409333"/>
            <a:ext cx="7998400" cy="4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fi" sz="1400" dirty="0"/>
              <a:t>MARKO RUTI</a:t>
            </a:r>
            <a:endParaRPr sz="1400" dirty="0"/>
          </a:p>
        </p:txBody>
      </p:sp>
      <p:pic>
        <p:nvPicPr>
          <p:cNvPr id="3" name="Kuva 2" descr="Kuva, joka sisältää kohteen taivas, piha-, rakennus, arkkitehtuuri&#10;&#10;Tekoälyllä luotu sisältö voi olla virheellistä.">
            <a:extLst>
              <a:ext uri="{FF2B5EF4-FFF2-40B4-BE49-F238E27FC236}">
                <a16:creationId xmlns:a16="http://schemas.microsoft.com/office/drawing/2014/main" id="{4B87B90A-0B45-CAAD-8BE0-0A3EF48F4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06" y="1388251"/>
            <a:ext cx="5558980" cy="3127415"/>
          </a:xfrm>
          <a:prstGeom prst="rect">
            <a:avLst/>
          </a:prstGeom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959A564D-C8DC-DE09-4367-B9300A416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BF7BA111-AAC8-2E69-CF40-1653FF3B3F25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978525" y="3419929"/>
            <a:ext cx="11360150" cy="455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22B9BB05-00AC-EAE4-38E9-DE4B3E538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887992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81C511C-B694-C6C7-A2F3-1143F4B18BAC}"/>
              </a:ext>
            </a:extLst>
          </p:cNvPr>
          <p:cNvSpPr txBox="1"/>
          <p:nvPr/>
        </p:nvSpPr>
        <p:spPr>
          <a:xfrm>
            <a:off x="7631760" y="5968337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Kuva 24.03.2026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5EACDCBB-9BC1-D95E-8384-0B2BD081F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BC519522-41D9-02AD-3DAA-5F1F6BE526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200" y="1634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lt1"/>
                </a:solidFill>
              </a:rPr>
              <a:t>HYVINKÄÄ AREENA</a:t>
            </a:r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7218E271-15B8-239B-1BF3-97A4004019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8515" y="3222537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60FADED5-3873-41B7-D52C-B897D21A9C7D}"/>
              </a:ext>
            </a:extLst>
          </p:cNvPr>
          <p:cNvSpPr/>
          <p:nvPr/>
        </p:nvSpPr>
        <p:spPr>
          <a:xfrm>
            <a:off x="0" y="6409333"/>
            <a:ext cx="12192000" cy="448800"/>
          </a:xfrm>
          <a:prstGeom prst="rect">
            <a:avLst/>
          </a:prstGeom>
          <a:solidFill>
            <a:srgbClr val="CCAA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14">
            <a:extLst>
              <a:ext uri="{FF2B5EF4-FFF2-40B4-BE49-F238E27FC236}">
                <a16:creationId xmlns:a16="http://schemas.microsoft.com/office/drawing/2014/main" id="{BB8D8701-9A60-2FD5-249B-706EA42FD0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61667" y="6409333"/>
            <a:ext cx="7998400" cy="4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fi" sz="1400" dirty="0"/>
              <a:t>MARKO RUTI</a:t>
            </a:r>
            <a:endParaRPr sz="1400" dirty="0"/>
          </a:p>
        </p:txBody>
      </p:sp>
      <p:pic>
        <p:nvPicPr>
          <p:cNvPr id="4" name="Kuva 3" descr="Kuva, joka sisältää kohteen taivas, piha-, pilvi, ruoho&#10;&#10;Tekoälyllä luotu sisältö voi olla virheellistä.">
            <a:extLst>
              <a:ext uri="{FF2B5EF4-FFF2-40B4-BE49-F238E27FC236}">
                <a16:creationId xmlns:a16="http://schemas.microsoft.com/office/drawing/2014/main" id="{DFAA0E93-906A-1781-BC92-F89F42AFB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24" y="959724"/>
            <a:ext cx="6482034" cy="36467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B8DC5CF-F067-5B74-BAA5-7E3252BD4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2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946DA54-D780-4D3D-04E2-C249B29BC544}"/>
              </a:ext>
            </a:extLst>
          </p:cNvPr>
          <p:cNvSpPr txBox="1"/>
          <p:nvPr/>
        </p:nvSpPr>
        <p:spPr>
          <a:xfrm>
            <a:off x="2525486" y="58775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Kuva 24.03.2026</a:t>
            </a:r>
          </a:p>
        </p:txBody>
      </p:sp>
    </p:spTree>
    <p:extLst>
      <p:ext uri="{BB962C8B-B14F-4D97-AF65-F5344CB8AC3E}">
        <p14:creationId xmlns:p14="http://schemas.microsoft.com/office/powerpoint/2010/main" val="74068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F292CB47-E2C3-FAF2-065C-8BD940B06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>
            <a:extLst>
              <a:ext uri="{FF2B5EF4-FFF2-40B4-BE49-F238E27FC236}">
                <a16:creationId xmlns:a16="http://schemas.microsoft.com/office/drawing/2014/main" id="{F744481D-C80D-D559-6545-3DE4CD165E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200" y="1634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3600" b="1" dirty="0">
              <a:solidFill>
                <a:schemeClr val="lt1"/>
              </a:solidFill>
            </a:endParaRPr>
          </a:p>
        </p:txBody>
      </p:sp>
      <p:sp>
        <p:nvSpPr>
          <p:cNvPr id="68" name="Google Shape;68;p14">
            <a:extLst>
              <a:ext uri="{FF2B5EF4-FFF2-40B4-BE49-F238E27FC236}">
                <a16:creationId xmlns:a16="http://schemas.microsoft.com/office/drawing/2014/main" id="{70C253B6-4FC4-18E7-E226-F709A3E0BE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8515" y="3222537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CE7848F8-5138-4041-1075-C127197F992B}"/>
              </a:ext>
            </a:extLst>
          </p:cNvPr>
          <p:cNvSpPr/>
          <p:nvPr/>
        </p:nvSpPr>
        <p:spPr>
          <a:xfrm>
            <a:off x="0" y="6409333"/>
            <a:ext cx="12192000" cy="448800"/>
          </a:xfrm>
          <a:prstGeom prst="rect">
            <a:avLst/>
          </a:prstGeom>
          <a:solidFill>
            <a:srgbClr val="CCAA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14">
            <a:extLst>
              <a:ext uri="{FF2B5EF4-FFF2-40B4-BE49-F238E27FC236}">
                <a16:creationId xmlns:a16="http://schemas.microsoft.com/office/drawing/2014/main" id="{DB251BC5-B4DB-B22F-A953-AD0DC622A0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61667" y="6409333"/>
            <a:ext cx="7998400" cy="4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fi" sz="1400" dirty="0"/>
              <a:t>MARKO RUTI</a:t>
            </a:r>
            <a:endParaRPr sz="14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7AFF28A-1DB2-2F0F-49D5-7145D77359B7}"/>
              </a:ext>
            </a:extLst>
          </p:cNvPr>
          <p:cNvSpPr txBox="1"/>
          <p:nvPr/>
        </p:nvSpPr>
        <p:spPr>
          <a:xfrm>
            <a:off x="2603545" y="54279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Kuvat 24.03.2026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BE685D-0840-8B37-D9E2-604F0436D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60" y="24393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7ACF7351-C9B9-E303-292E-1D37D0EA0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04" y="2156824"/>
            <a:ext cx="5218771" cy="391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9961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Hyvinkää1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BBDC"/>
      </a:accent1>
      <a:accent2>
        <a:srgbClr val="3F57B5"/>
      </a:accent2>
      <a:accent3>
        <a:srgbClr val="6CCF5A"/>
      </a:accent3>
      <a:accent4>
        <a:srgbClr val="E96A55"/>
      </a:accent4>
      <a:accent5>
        <a:srgbClr val="009EAA"/>
      </a:accent5>
      <a:accent6>
        <a:srgbClr val="005F66"/>
      </a:accent6>
      <a:hlink>
        <a:srgbClr val="0E4E66"/>
      </a:hlink>
      <a:folHlink>
        <a:srgbClr val="009EAA"/>
      </a:folHlink>
    </a:clrScheme>
    <a:fontScheme name="Office-te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Arial" pitchFamily="34" charset="0"/>
      <a:cs typeface="Arial" pitchFamily="34" charset="0"/>
      <a:font script="Jpan" typeface="ＭＳ%20Ｐゴシック"/>
      <a:font script="Hang" typeface="맑은%20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 pitchFamily="34" charset="0"/>
      <a:cs typeface="Arial" pitchFamily="34" charset="0"/>
      <a:font script="Jpan" typeface="ＭＳ%20Ｐゴシック"/>
      <a:font script="Hang" typeface="맑은%20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Arial" pitchFamily="34" charset="0"/>
      <a:cs typeface="Arial" pitchFamily="34" charset="0"/>
      <a:font script="Jpan" typeface="ＭＳ%20Ｐゴシック"/>
      <a:font script="Hang" typeface="맑은%20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 pitchFamily="34" charset="0"/>
      <a:cs typeface="Arial" pitchFamily="34" charset="0"/>
      <a:font script="Jpan" typeface="ＭＳ%20Ｐゴシック"/>
      <a:font script="Hang" typeface="맑은%20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Arial" pitchFamily="34" charset="0"/>
      <a:cs typeface="Arial" pitchFamily="34" charset="0"/>
      <a:font script="Jpan" typeface="ＭＳ%20Ｐゴシック"/>
      <a:font script="Hang" typeface="맑은%20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 pitchFamily="34" charset="0"/>
      <a:cs typeface="Arial" pitchFamily="34" charset="0"/>
      <a:font script="Jpan" typeface="ＭＳ%20Ｐゴシック"/>
      <a:font script="Hang" typeface="맑은%20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Arial" pitchFamily="34" charset="0"/>
      <a:cs typeface="Arial" pitchFamily="34" charset="0"/>
      <a:font script="Jpan" typeface="ＭＳ%20Ｐゴシック"/>
      <a:font script="Hang" typeface="맑은%20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 pitchFamily="34" charset="0"/>
      <a:cs typeface="Arial" pitchFamily="34" charset="0"/>
      <a:font script="Jpan" typeface="ＭＳ%20Ｐゴシック"/>
      <a:font script="Hang" typeface="맑은%20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Arial" pitchFamily="34" charset="0"/>
      <a:cs typeface="Arial" pitchFamily="34" charset="0"/>
      <a:font script="Jpan" typeface="ＭＳ%20Ｐゴシック"/>
      <a:font script="Hang" typeface="맑은%20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 pitchFamily="34" charset="0"/>
      <a:cs typeface="Arial" pitchFamily="34" charset="0"/>
      <a:font script="Jpan" typeface="ＭＳ%20Ｐゴシック"/>
      <a:font script="Hang" typeface="맑은%20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Arial" pitchFamily="34" charset="0"/>
      <a:cs typeface="Arial" pitchFamily="34" charset="0"/>
      <a:font script="Jpan" typeface="ＭＳ%20Ｐゴシック"/>
      <a:font script="Hang" typeface="맑은%20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 pitchFamily="34" charset="0"/>
      <a:cs typeface="Arial" pitchFamily="34" charset="0"/>
      <a:font script="Jpan" typeface="ＭＳ%20Ｐゴシック"/>
      <a:font script="Hang" typeface="맑은%20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Arial" pitchFamily="34" charset="0"/>
      <a:cs typeface="Arial" pitchFamily="34" charset="0"/>
      <a:font script="Jpan" typeface="ＭＳ%20Ｐゴシック"/>
      <a:font script="Hang" typeface="맑은%20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 pitchFamily="34" charset="0"/>
      <a:cs typeface="Arial" pitchFamily="34" charset="0"/>
      <a:font script="Jpan" typeface="ＭＳ%20Ｐゴシック"/>
      <a:font script="Hang" typeface="맑은%20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Arial" pitchFamily="34" charset="0"/>
      <a:cs typeface="Arial" pitchFamily="34" charset="0"/>
      <a:font script="Jpan" typeface="ＭＳ%20Ｐゴシック"/>
      <a:font script="Hang" typeface="맑은%20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Arial" pitchFamily="34" charset="0"/>
      <a:cs typeface="Arial" pitchFamily="34" charset="0"/>
      <a:font script="Jpan" typeface="ＭＳ%20Ｐゴシック"/>
      <a:font script="Hang" typeface="맑은%20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1034</Words>
  <Application>Microsoft Office PowerPoint</Application>
  <PresentationFormat>Laajakuva</PresentationFormat>
  <Paragraphs>323</Paragraphs>
  <Slides>20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Aptos Narrow</vt:lpstr>
      <vt:lpstr>Arial</vt:lpstr>
      <vt:lpstr>Calibri</vt:lpstr>
      <vt:lpstr>Open Sans</vt:lpstr>
      <vt:lpstr>Open Sans Semibold</vt:lpstr>
      <vt:lpstr>Wingdings</vt:lpstr>
      <vt:lpstr>1_Office-teema</vt:lpstr>
      <vt:lpstr>Seurafoorumi ohjelma 24.3.2026</vt:lpstr>
      <vt:lpstr>PowerPoint-esitys</vt:lpstr>
      <vt:lpstr>PowerPoint-esitys</vt:lpstr>
      <vt:lpstr>Liikuntapaikkojen tulot ja menot 2025 (Tilinpäätös)                       kaupungin tuki/subventio %</vt:lpstr>
      <vt:lpstr>Avustusten  ja hakujen aikatauluja 2026</vt:lpstr>
      <vt:lpstr>Liikuntapalveluiden investointihankkeet 2026</vt:lpstr>
      <vt:lpstr>HYVINKÄÄ AREENA</vt:lpstr>
      <vt:lpstr>HYVINKÄÄ AREENA</vt:lpstr>
      <vt:lpstr>PowerPoint-esitys</vt:lpstr>
      <vt:lpstr>PowerPoint-esitys</vt:lpstr>
      <vt:lpstr>MUUNTUVA AREENA URHEILUUN JA TAPAHTUMIIN</vt:lpstr>
      <vt:lpstr>HYVINKÄÄ AREENA</vt:lpstr>
      <vt:lpstr>HYVINKÄÄ AREENA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     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Härkönen Taru</dc:creator>
  <cp:lastModifiedBy>Vakkila Jarmo</cp:lastModifiedBy>
  <cp:revision>5</cp:revision>
  <dcterms:created xsi:type="dcterms:W3CDTF">2025-12-09T10:21:06Z</dcterms:created>
  <dcterms:modified xsi:type="dcterms:W3CDTF">2026-03-27T09:56:11Z</dcterms:modified>
</cp:coreProperties>
</file>