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89" r:id="rId4"/>
    <p:sldId id="262" r:id="rId5"/>
    <p:sldId id="287" r:id="rId6"/>
    <p:sldId id="27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Semibold" panose="020B0706030804020204" pitchFamily="34" charset="0"/>
      <p:bold r:id="rId18"/>
      <p:boldItalic r:id="rId1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3657">
          <p15:clr>
            <a:srgbClr val="A4A3A4"/>
          </p15:clr>
        </p15:guide>
        <p15:guide id="7" pos="438">
          <p15:clr>
            <a:srgbClr val="A4A3A4"/>
          </p15:clr>
        </p15:guide>
        <p15:guide id="8" pos="7242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orient="horz" pos="1026"/>
        <p:guide orient="horz" pos="3657"/>
        <p:guide pos="438"/>
        <p:guide pos="72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19129326144121"/>
          <c:y val="3.979611296416307E-2"/>
          <c:w val="0.82878785866581028"/>
          <c:h val="0.755516627453625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175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</c:v>
                </c:pt>
                <c:pt idx="2">
                  <c:v>Dolor</c:v>
                </c:pt>
                <c:pt idx="3">
                  <c:v>Sit amet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0-4576-9DB9-4BEA871A2E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B0-4576-9DB9-4BEA871A2E61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</c:v>
                </c:pt>
                <c:pt idx="2">
                  <c:v>Dolor</c:v>
                </c:pt>
                <c:pt idx="3">
                  <c:v>Sit amet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0-4576-9DB9-4BEA871A2E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3175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</c:v>
                </c:pt>
                <c:pt idx="2">
                  <c:v>Dolor</c:v>
                </c:pt>
                <c:pt idx="3">
                  <c:v>Sit amet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B0-4576-9DB9-4BEA871A2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83160832"/>
        <c:axId val="90309184"/>
      </c:barChart>
      <c:catAx>
        <c:axId val="18316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noFill/>
          </a:ln>
        </c:spPr>
        <c:crossAx val="90309184"/>
        <c:crosses val="autoZero"/>
        <c:auto val="1"/>
        <c:lblAlgn val="ctr"/>
        <c:lblOffset val="100"/>
        <c:noMultiLvlLbl val="0"/>
      </c:catAx>
      <c:valAx>
        <c:axId val="90309184"/>
        <c:scaling>
          <c:orientation val="minMax"/>
        </c:scaling>
        <c:delete val="0"/>
        <c:axPos val="l"/>
        <c:majorGridlines>
          <c:spPr>
            <a:ln w="6350"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83160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6D04-2665-4AE8-9FBF-E206ED6E0A70}" type="datetimeFigureOut">
              <a:rPr lang="fi-FI" sz="800" smtClean="0"/>
              <a:t>7.3.2023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123A6-BBFD-4B81-A7FF-07B1AF91B5E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23765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0E2C922-2534-41D2-A6CE-921139C85CF6}" type="datetimeFigureOut">
              <a:rPr lang="fi-FI" smtClean="0"/>
              <a:pPr/>
              <a:t>7.3.2023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22EDBC5-2DD9-4D57-B2A7-6CE35A80BD2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04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fi-fi.facebook.com/hyvinkaankaupunki/" TargetMode="External"/><Relationship Id="rId2" Type="http://schemas.openxmlformats.org/officeDocument/2006/relationships/hyperlink" Target="https://twitter.com/HyvinkaaCity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hyvinkaankaupunki/?hl=fi" TargetMode="External"/><Relationship Id="rId5" Type="http://schemas.openxmlformats.org/officeDocument/2006/relationships/hyperlink" Target="https://www.youtube.com/channel/UC7TxV47E_KMOAOUOeswBnbg" TargetMode="External"/><Relationship Id="rId4" Type="http://schemas.openxmlformats.org/officeDocument/2006/relationships/hyperlink" Target="https://www.linkedin.com/company/hyvink%C3%A4%C3%A4nkaupunki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573016"/>
            <a:ext cx="8136979" cy="172819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517232"/>
            <a:ext cx="8136979" cy="276999"/>
          </a:xfrm>
        </p:spPr>
        <p:txBody>
          <a:bodyPr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95400" y="2"/>
            <a:ext cx="2304000" cy="2534239"/>
            <a:chOff x="3840163" y="274637"/>
            <a:chExt cx="4511675" cy="4962526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963FD567-B701-42C5-9FBE-CAC00FF64211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2" name="Kuva 4">
            <a:extLst>
              <a:ext uri="{FF2B5EF4-FFF2-40B4-BE49-F238E27FC236}">
                <a16:creationId xmlns:a16="http://schemas.microsoft.com/office/drawing/2014/main" id="{02051A49-7E0C-4B03-85C5-C7526033B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686"/>
          <a:stretch/>
        </p:blipFill>
        <p:spPr>
          <a:xfrm>
            <a:off x="9624392" y="0"/>
            <a:ext cx="2567608" cy="68579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14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496862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496862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7.3.2023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9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048" y="548680"/>
            <a:ext cx="496862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048" y="1628775"/>
            <a:ext cx="496862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F0DAB637-BF39-4498-A86A-688DC920B0DB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924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625012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8208963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8208963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4134-215C-47B4-9E9B-178DA4D2FA94}" type="datetime1">
              <a:rPr lang="fi-FI" smtClean="0"/>
              <a:t>7.3.2023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1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4501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548680"/>
            <a:ext cx="820898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8" y="1628775"/>
            <a:ext cx="820898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16720929-58B5-4160-81ED-91F1422DE892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0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625012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8208963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D118-9879-433E-9CE6-C92B24414F99}" type="datetime1">
              <a:rPr lang="fi-FI" smtClean="0"/>
              <a:t>7.3.2023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388850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5880" y="1628775"/>
            <a:ext cx="3888408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ä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4501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548680"/>
            <a:ext cx="820898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290B535B-843D-44B1-9FCF-E790890E682F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9" y="1628775"/>
            <a:ext cx="3888432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8168" y="1628775"/>
            <a:ext cx="388850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4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832304" y="1628775"/>
            <a:ext cx="2664371" cy="26643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10801350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770493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3998-73B6-4F28-A9F2-25486507890C}" type="datetime1">
              <a:rPr lang="fi-FI" smtClean="0"/>
              <a:t>7.3.2023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832304" y="4437063"/>
            <a:ext cx="2664371" cy="13684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9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vaalealla kuva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6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ECF3-36A0-462E-8773-FFCA43A6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912" y="405406"/>
            <a:ext cx="1223639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A2B3C1E-2AE4-48BD-BCF4-BF14A9163F1A}" type="datetime1">
              <a:rPr lang="fi-FI" smtClean="0"/>
              <a:t>7.3.2023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BE49-66D3-4E02-B6DD-A145327A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3" y="405406"/>
            <a:ext cx="7057280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A777-7842-4D83-B4B6-E1C043DD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405406"/>
            <a:ext cx="432122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5805488"/>
            <a:ext cx="12192000" cy="1052512"/>
          </a:xfrm>
          <a:solidFill>
            <a:srgbClr val="FFFFFF">
              <a:alpha val="89804"/>
            </a:srgbClr>
          </a:solidFill>
        </p:spPr>
        <p:txBody>
          <a:bodyPr lIns="684000" rIns="684000" anchor="ctr" anchorCtr="0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3D7DA6-71FA-4959-BF16-252D4612EEE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95400" y="404664"/>
            <a:ext cx="16812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2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tummalla kuvall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65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ECF3-36A0-462E-8773-FFCA43A6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912" y="405406"/>
            <a:ext cx="1223639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A2B3C1E-2AE4-48BD-BCF4-BF14A9163F1A}" type="datetime1">
              <a:rPr lang="fi-FI" smtClean="0"/>
              <a:t>7.3.2023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BE49-66D3-4E02-B6DD-A145327A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3" y="405406"/>
            <a:ext cx="7057280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A777-7842-4D83-B4B6-E1C043DD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405406"/>
            <a:ext cx="432122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5805488"/>
            <a:ext cx="12192000" cy="1052512"/>
          </a:xfrm>
          <a:solidFill>
            <a:srgbClr val="FFFFFF">
              <a:alpha val="89804"/>
            </a:srgbClr>
          </a:solidFill>
        </p:spPr>
        <p:txBody>
          <a:bodyPr lIns="684000" rIns="684000" anchor="ctr" anchorCtr="0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3D7DA6-71FA-4959-BF16-252D4612EEE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95400" y="404664"/>
            <a:ext cx="16812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9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AE33-DD59-4386-B303-23234E6D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02F-DA87-4B15-92BA-763A11CB700B}" type="datetime1">
              <a:rPr lang="fi-FI" smtClean="0"/>
              <a:t>7.3.2023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9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FF2A-6218-43B0-A312-B4791DEE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3C499-3765-4DE4-BD18-6428F139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5D0F4-A64C-486A-BD08-A0D0EA1E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49EE-9173-4582-A511-95E348EDAE31}" type="datetime1">
              <a:rPr lang="fi-FI" smtClean="0"/>
              <a:t>7.3.2023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D0B7C-5A64-4DC6-BEC3-20EAA8FE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F467-B9D6-44F2-AF9B-A10EFF58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3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3CE-FEE2-4BBF-B7CC-B80D43DA89C8}" type="datetime1">
              <a:rPr lang="fi-FI" smtClean="0"/>
              <a:t>7.3.2023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3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BA09CB-5D52-4AEA-BBA7-C3D7A9FAA440}" type="datetime1">
              <a:rPr lang="fi-FI" smtClean="0"/>
              <a:t>7.3.2023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844824"/>
            <a:ext cx="5184651" cy="2304256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/>
              <a:t>Add thank you message.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365104"/>
            <a:ext cx="5184651" cy="1429127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  <a:endParaRPr lang="fi-FI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95324" y="0"/>
            <a:ext cx="1224000" cy="1346316"/>
            <a:chOff x="3840163" y="274637"/>
            <a:chExt cx="4511675" cy="4962526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415480" y="6165734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8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695325" y="6165188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2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775520" y="6165188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1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2135906" y="6165734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>
            <a:hlinkClick r:id="rId6" tooltip="Instagram"/>
          </p:cNvPr>
          <p:cNvSpPr>
            <a:spLocks noEditPoints="1"/>
          </p:cNvSpPr>
          <p:nvPr userDrawn="1"/>
        </p:nvSpPr>
        <p:spPr bwMode="auto">
          <a:xfrm>
            <a:off x="1055440" y="6165285"/>
            <a:ext cx="288031" cy="287904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8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573016"/>
            <a:ext cx="8208963" cy="172819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517232"/>
            <a:ext cx="8208963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324" y="0"/>
            <a:ext cx="1224000" cy="1346316"/>
            <a:chOff x="3840163" y="274637"/>
            <a:chExt cx="4511675" cy="4962526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B1BC8FB8-0F76-4EAB-B998-D683BEBC86E1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3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628775"/>
            <a:ext cx="5184650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731E-1FD8-44EC-A2A8-71A8FC8B0C5F}" type="datetime1">
              <a:rPr lang="fi-FI" smtClean="0"/>
              <a:t>7.3.2023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3CE5-9231-47CE-9D94-A030450E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5184650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276873"/>
            <a:ext cx="5184650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628775"/>
            <a:ext cx="5184650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276873"/>
            <a:ext cx="5184650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753-7DBE-4AE5-9B46-CFE2A9D8FCAE}" type="datetime1">
              <a:rPr lang="fi-FI" smtClean="0"/>
              <a:t>7.3.2023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230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vertailu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3CE5-9231-47CE-9D94-A030450E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3312442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276873"/>
            <a:ext cx="3312442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628775"/>
            <a:ext cx="3312368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6" y="2276873"/>
            <a:ext cx="3312368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04C6-EE83-48F8-B81F-8D48712FECC7}" type="datetime1">
              <a:rPr lang="fi-FI" smtClean="0"/>
              <a:t>7.3.2023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4232" y="1628775"/>
            <a:ext cx="3312443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4232" y="2276873"/>
            <a:ext cx="3312443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4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5184651" cy="86409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CBDD-C10B-43A5-8345-DC419BE78712}" type="datetime1">
              <a:rPr lang="fi-FI" smtClean="0"/>
              <a:t>7.3.2023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312024" y="549275"/>
            <a:ext cx="5184651" cy="525621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059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3" y="548680"/>
            <a:ext cx="5184651" cy="86409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3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405-EEAC-4DAE-ACE9-B3B4D229F934}" type="datetime1">
              <a:rPr lang="fi-FI" smtClean="0"/>
              <a:t>7.3.2023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95324" y="549275"/>
            <a:ext cx="5184651" cy="525621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49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5" y="549275"/>
            <a:ext cx="7056859" cy="52562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C23B-CE79-4B90-A6D5-16C3033124C5}" type="datetime1">
              <a:rPr lang="fi-FI" smtClean="0"/>
              <a:t>7.3.2023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549275"/>
            <a:ext cx="3313113" cy="1727597"/>
          </a:xfrm>
        </p:spPr>
        <p:txBody>
          <a:bodyPr bIns="36000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492895"/>
            <a:ext cx="3312442" cy="331259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2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2612B-1FCD-4004-8986-43F808AE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10801350" cy="864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68DDF-C8E9-44E1-B842-16107C092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800"/>
            <a:ext cx="10801350" cy="4176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16568-AC39-4034-B693-129697F93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912" y="6309320"/>
            <a:ext cx="1223639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fld id="{CBBEEB47-F3B1-4EAF-8603-13B1F9805355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27F81-7AE5-442F-A94A-8753F168D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3633" y="6309320"/>
            <a:ext cx="7057280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0E0B-F030-4C20-817D-456C44348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552" y="6309320"/>
            <a:ext cx="432122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95400" y="6093188"/>
            <a:ext cx="1679288" cy="360000"/>
            <a:chOff x="4219576" y="5775325"/>
            <a:chExt cx="3754438" cy="804863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(c)" hidden="1"/>
          <p:cNvSpPr txBox="1"/>
          <p:nvPr userDrawn="1"/>
        </p:nvSpPr>
        <p:spPr>
          <a:xfrm>
            <a:off x="11943236" y="6891795"/>
            <a:ext cx="24205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hyvinkaa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8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65" r:id="rId6"/>
    <p:sldLayoutId id="2147483666" r:id="rId7"/>
    <p:sldLayoutId id="2147483667" r:id="rId8"/>
    <p:sldLayoutId id="2147483670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8" r:id="rId16"/>
    <p:sldLayoutId id="2147483655" r:id="rId17"/>
    <p:sldLayoutId id="2147483675" r:id="rId18"/>
    <p:sldLayoutId id="2147483654" r:id="rId19"/>
    <p:sldLayoutId id="2147483674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714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47788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714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4947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yle.fi/miljoonaroskapussi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7244-AC32-40AC-8EC9-ED6B138F9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Hyvinkää on mukana </a:t>
            </a:r>
            <a:r>
              <a:rPr lang="fi-FI" dirty="0" err="1"/>
              <a:t>YLE:n</a:t>
            </a:r>
            <a:r>
              <a:rPr lang="fi-FI" dirty="0"/>
              <a:t> Miljoona Roskapussia –kampanjassa 13.4.-14.6.2023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7C63A-1E49-4C3F-A76A-8C6158C85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517232"/>
            <a:ext cx="8136979" cy="984885"/>
          </a:xfrm>
        </p:spPr>
        <p:txBody>
          <a:bodyPr/>
          <a:lstStyle/>
          <a:p>
            <a:r>
              <a:rPr lang="fi-FI" dirty="0"/>
              <a:t>Sini Seppälä, ympäristötarkastaja </a:t>
            </a:r>
          </a:p>
          <a:p>
            <a:r>
              <a:rPr lang="fi-FI" dirty="0"/>
              <a:t>2.3.2023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DDED-D372-47ED-B63D-9B52884106B5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8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7244-AC32-40AC-8EC9-ED6B138F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10801350" cy="864096"/>
          </a:xfrm>
        </p:spPr>
        <p:txBody>
          <a:bodyPr anchor="b">
            <a:normAutofit/>
          </a:bodyPr>
          <a:lstStyle/>
          <a:p>
            <a:r>
              <a:rPr lang="fi-FI" dirty="0"/>
              <a:t>Mistä on kyse?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7C63A-1E49-4C3F-A76A-8C6158C85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184651" cy="4176713"/>
          </a:xfrm>
        </p:spPr>
        <p:txBody>
          <a:bodyPr anchor="t"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900" dirty="0"/>
              <a:t>Yle järjestää keväällä 2023 kaksi kuukautta kestävän Miljoona roskapussia -kampanjan, jonka tavoitteena on</a:t>
            </a:r>
          </a:p>
          <a:p>
            <a:pPr lvl="3">
              <a:lnSpc>
                <a:spcPct val="90000"/>
              </a:lnSpc>
            </a:pPr>
            <a:r>
              <a:rPr lang="fi-FI" sz="1900" b="1" dirty="0"/>
              <a:t>innostaa</a:t>
            </a:r>
            <a:r>
              <a:rPr lang="fi-FI" sz="1900" dirty="0"/>
              <a:t> ihmisiä keräämään ympäristöstä miljoona pussillista roskia</a:t>
            </a:r>
          </a:p>
          <a:p>
            <a:pPr lvl="3">
              <a:lnSpc>
                <a:spcPct val="90000"/>
              </a:lnSpc>
            </a:pPr>
            <a:r>
              <a:rPr lang="fi-FI" sz="1900" b="1" dirty="0"/>
              <a:t>vähentää</a:t>
            </a:r>
            <a:r>
              <a:rPr lang="fi-FI" sz="1900" dirty="0"/>
              <a:t> välinpitämättömyyttä ympäristön roskaamista kohtaan</a:t>
            </a:r>
          </a:p>
          <a:p>
            <a:pPr lvl="3">
              <a:lnSpc>
                <a:spcPct val="90000"/>
              </a:lnSpc>
            </a:pPr>
            <a:r>
              <a:rPr lang="fi-FI" sz="1900" b="1" dirty="0"/>
              <a:t>havahduttaa</a:t>
            </a:r>
            <a:r>
              <a:rPr lang="fi-FI" sz="1900" dirty="0"/>
              <a:t> ihmiset ymmärtämään ja näkemään roskien määrä</a:t>
            </a:r>
          </a:p>
          <a:p>
            <a:pPr lvl="1">
              <a:lnSpc>
                <a:spcPct val="90000"/>
              </a:lnSpc>
            </a:pPr>
            <a:r>
              <a:rPr lang="fi-FI" sz="1900" b="1" dirty="0">
                <a:solidFill>
                  <a:srgbClr val="000000"/>
                </a:solidFill>
                <a:ea typeface="Calibri" panose="020F0502020204030204" pitchFamily="34" charset="0"/>
              </a:rPr>
              <a:t>Yle julkistaa kampanjan 14.3.2023</a:t>
            </a:r>
            <a:r>
              <a:rPr lang="fi-FI" sz="1900" dirty="0">
                <a:solidFill>
                  <a:srgbClr val="000000"/>
                </a:solidFill>
                <a:ea typeface="Calibri" panose="020F0502020204030204" pitchFamily="34" charset="0"/>
              </a:rPr>
              <a:t>, jonka jälkeen asiasta voi tiedottaa vapaasti</a:t>
            </a:r>
          </a:p>
          <a:p>
            <a:pPr lvl="1">
              <a:lnSpc>
                <a:spcPct val="90000"/>
              </a:lnSpc>
            </a:pPr>
            <a:r>
              <a:rPr lang="fi-FI" sz="1900" dirty="0">
                <a:effectLst/>
              </a:rPr>
              <a:t>Kampanjan </a:t>
            </a:r>
            <a:r>
              <a:rPr lang="fi-FI" sz="1900" b="1" dirty="0">
                <a:effectLst/>
              </a:rPr>
              <a:t>starttaa 13.4. </a:t>
            </a:r>
            <a:r>
              <a:rPr lang="fi-FI" sz="1900" dirty="0">
                <a:effectLst/>
              </a:rPr>
              <a:t>TV1 klo 20.00-20.30 Miljoona roskapussia -ohjelmalla ja päätetään </a:t>
            </a:r>
            <a:r>
              <a:rPr lang="fi-FI" sz="1900" b="1" dirty="0">
                <a:effectLst/>
              </a:rPr>
              <a:t>14.6.2023</a:t>
            </a:r>
            <a:r>
              <a:rPr lang="fi-FI" sz="1900" dirty="0">
                <a:effectLst/>
              </a:rPr>
              <a:t> klo 20</a:t>
            </a:r>
          </a:p>
          <a:p>
            <a:pPr lvl="1">
              <a:lnSpc>
                <a:spcPct val="90000"/>
              </a:lnSpc>
            </a:pPr>
            <a:r>
              <a:rPr lang="fi-FI" sz="1900" dirty="0"/>
              <a:t>Mukana on yli 110 kaupunkia</a:t>
            </a:r>
            <a:endParaRPr lang="fi-FI" sz="1900" dirty="0">
              <a:effectLst/>
            </a:endParaRPr>
          </a:p>
          <a:p>
            <a:pPr marL="342900" lvl="0" indent="-342900" fontAlgn="base">
              <a:lnSpc>
                <a:spcPct val="9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i-FI" sz="1900" dirty="0">
              <a:effectLst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3FB002-454D-ACBE-3022-EBF954C9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4" y="2060995"/>
            <a:ext cx="6101949" cy="239501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840912" y="6309320"/>
            <a:ext cx="1223639" cy="14386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07A7C0-8B9C-4759-9D35-C8212D212998}" type="datetime1">
              <a:rPr lang="fi-FI" smtClean="0"/>
              <a:pPr>
                <a:spcAft>
                  <a:spcPts val="600"/>
                </a:spcAft>
              </a:pPr>
              <a:t>7.3.2023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064552" y="6309320"/>
            <a:ext cx="432122" cy="14386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E33083-8C97-4BC5-A5C9-F7E14D62070B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3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5FE38C-3F7E-5DC4-B9A8-C250AC06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49EE-9173-4582-A511-95E348EDAE31}" type="datetime1">
              <a:rPr lang="fi-FI" smtClean="0"/>
              <a:t>7.3.2023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3D0340-AA17-B43A-2F15-85A2B4B7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3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F537A78-76EE-B05D-0FF8-EF05F8F7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67" y="380281"/>
            <a:ext cx="8297433" cy="503942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4FF9714-9DEA-1405-06AB-48614E95B8E6}"/>
              </a:ext>
            </a:extLst>
          </p:cNvPr>
          <p:cNvSpPr txBox="1"/>
          <p:nvPr/>
        </p:nvSpPr>
        <p:spPr>
          <a:xfrm>
            <a:off x="695400" y="3501008"/>
            <a:ext cx="3312442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i-FI" dirty="0"/>
              <a:t>Roskaamisaiheita tullaan käsittelemään Ylen eri sisällöissä, mm. Radio Suomessa, Puoli seiskassa, </a:t>
            </a:r>
          </a:p>
          <a:p>
            <a:r>
              <a:rPr lang="fi-FI" dirty="0"/>
              <a:t>alueradioissa ja alueuutisissa.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62FA837-EAAF-0EEE-FC14-F5BCC50447F0}"/>
              </a:ext>
            </a:extLst>
          </p:cNvPr>
          <p:cNvSpPr txBox="1"/>
          <p:nvPr/>
        </p:nvSpPr>
        <p:spPr>
          <a:xfrm>
            <a:off x="4511824" y="5448121"/>
            <a:ext cx="439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Lähde: </a:t>
            </a:r>
            <a:r>
              <a:rPr lang="fi-FI" sz="800" dirty="0" err="1"/>
              <a:t>Yle:n</a:t>
            </a:r>
            <a:r>
              <a:rPr lang="fi-FI" sz="800" dirty="0"/>
              <a:t> kampanjamateriaali</a:t>
            </a:r>
          </a:p>
        </p:txBody>
      </p:sp>
    </p:spTree>
    <p:extLst>
      <p:ext uri="{BB962C8B-B14F-4D97-AF65-F5344CB8AC3E}">
        <p14:creationId xmlns:p14="http://schemas.microsoft.com/office/powerpoint/2010/main" val="21099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Osallistuminen ja startti Hyvinkäällä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7992963" cy="41767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Hyvinkään osalta kampanja startataan johtoryhmän siivoustalkoilla kirjastoaukiolla heti vapun jälkeen </a:t>
            </a: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2.5.2023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Kerättyjen roskapussien määrä merkitään Hyvinkään kohdalle osoitteessa: </a:t>
            </a:r>
            <a:r>
              <a:rPr lang="fi-FI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yle.fi/miljoonaroskapussia</a:t>
            </a:r>
            <a:r>
              <a:rPr lang="fi-FI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(aukeaa 10.4.)</a:t>
            </a:r>
          </a:p>
          <a:p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i-FI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sivusto päivittyy reaaliajassa</a:t>
            </a:r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Roskapussin koolla ei ole väliä, esim. 25 litran koko riittää – pääasia, että roskia kerätään!</a:t>
            </a:r>
            <a:endParaRPr lang="fi-FI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Somejulkaisuissa toivotaan käytettävän #miljoonaroskapussia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Kampanja näkyy Hyvinkään kaupungin eri viestintäkanavissa ja mukaan toivotaan kouluja, seuroja, yhdistyksiä ja yksittäisiä kuntalaisia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004-5794-4316-BDBE-B535CD319456}" type="datetime1">
              <a:rPr lang="fi-FI" smtClean="0"/>
              <a:t>7.3.2023</a:t>
            </a:fld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4</a:t>
            </a:fld>
            <a:endParaRPr lang="fi-FI"/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E1CE6D7C-BD52-5B8D-E171-4D7547C84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460"/>
          <a:stretch>
            <a:fillRect/>
          </a:stretch>
        </p:blipFill>
        <p:spPr>
          <a:xfrm>
            <a:off x="9654789" y="5882"/>
            <a:ext cx="256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ree, outdoor, wood, plant&#10;&#10;Description automatically generated">
            <a:extLst>
              <a:ext uri="{FF2B5EF4-FFF2-40B4-BE49-F238E27FC236}">
                <a16:creationId xmlns:a16="http://schemas.microsoft.com/office/drawing/2014/main" id="{878D7030-1038-494B-B186-F1BDEDB51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46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Seurojen osallistuminen kampanjaan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7688" y="1628775"/>
            <a:ext cx="7416823" cy="41767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Viikot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19 ja 20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Ilmoittautuminen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ennakkoon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Webropol-linkin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kautta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lähetetään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myöhemmin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:</a:t>
            </a:r>
          </a:p>
          <a:p>
            <a:pPr marL="823913" lvl="2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Seuran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nimi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yhteyshenkilö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ryhmäkoko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ajankohta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alue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152525" lvl="3" indent="-3429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Siivousvälineiden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tarvekartoitus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</a:p>
          <a:p>
            <a:pPr marL="1152525" lvl="3" indent="-34290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Roskien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poisvienti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tarvittaessa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lvl="2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	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Siivouspäivien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porrastaminen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881063" lvl="2" indent="-342900"/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charset="0"/>
              </a:rPr>
              <a:t>Ilmoittautuneiden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charset="0"/>
              </a:rPr>
              <a:t>kesken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 charset="0"/>
              </a:rPr>
              <a:t>arvonta</a:t>
            </a:r>
            <a:endParaRPr lang="fi-FI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828040" algn="l"/>
                <a:tab pos="1656080" algn="l"/>
                <a:tab pos="2484120" algn="l"/>
                <a:tab pos="3312160" algn="l"/>
                <a:tab pos="4369435" algn="l"/>
              </a:tabLst>
            </a:pPr>
            <a:r>
              <a:rPr lang="fi-FI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fi-FI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HAASTE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: </a:t>
            </a:r>
            <a:r>
              <a:rPr lang="fi-FI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Hyvinkään McDonald’sin parkkipaikan puhtaanapito koko kampanjan ajan?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ym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Arial" charset="0"/>
            </a:endParaRPr>
          </a:p>
          <a:p>
            <a:pPr marL="342900" indent="-342900"/>
            <a:endParaRPr lang="en-US" dirty="0">
              <a:sym typeface="Arial" charset="0"/>
            </a:endParaRPr>
          </a:p>
          <a:p>
            <a:pPr marL="342900" indent="-342900"/>
            <a:endParaRPr lang="en-US" dirty="0">
              <a:sym typeface="Arial" charset="0"/>
            </a:endParaRPr>
          </a:p>
          <a:p>
            <a:pPr marL="342900" indent="-342900"/>
            <a:endParaRPr lang="en-US" dirty="0">
              <a:sym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12A4-CFB1-4B35-BA1C-D7CCA8F77638}" type="datetime1">
              <a:rPr lang="fi-FI" smtClean="0"/>
              <a:t>7.3.2023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0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Header Open Sans</a:t>
            </a:r>
            <a:br>
              <a:rPr lang="fi-FI" dirty="0"/>
            </a:br>
            <a:r>
              <a:rPr lang="fi-FI" dirty="0"/>
              <a:t>Semibold 18pt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ym typeface="Arial" charset="0"/>
              </a:rPr>
              <a:t>Lorem ipsum dolor sit </a:t>
            </a:r>
            <a:r>
              <a:rPr lang="en-US" dirty="0" err="1">
                <a:sym typeface="Arial" charset="0"/>
              </a:rPr>
              <a:t>amet</a:t>
            </a:r>
            <a:r>
              <a:rPr lang="en-US" dirty="0">
                <a:sym typeface="Arial" charset="0"/>
              </a:rPr>
              <a:t>, </a:t>
            </a:r>
            <a:r>
              <a:rPr lang="en-US" dirty="0" err="1">
                <a:sym typeface="Arial" charset="0"/>
              </a:rPr>
              <a:t>consectetuer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adipiscing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elit</a:t>
            </a:r>
            <a:r>
              <a:rPr lang="en-US" dirty="0">
                <a:sym typeface="Arial" charset="0"/>
              </a:rPr>
              <a:t>, </a:t>
            </a:r>
            <a:r>
              <a:rPr lang="en-US" dirty="0" err="1">
                <a:sym typeface="Arial" charset="0"/>
              </a:rPr>
              <a:t>sed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diam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nonummy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nibh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euismod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tincidunt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ut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laoreet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dolore</a:t>
            </a:r>
            <a:r>
              <a:rPr lang="en-US" dirty="0">
                <a:sym typeface="Arial" charset="0"/>
              </a:rPr>
              <a:t> magna </a:t>
            </a:r>
            <a:r>
              <a:rPr lang="en-US" dirty="0" err="1">
                <a:sym typeface="Arial" charset="0"/>
              </a:rPr>
              <a:t>aliquam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erat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volutpat</a:t>
            </a:r>
            <a:r>
              <a:rPr lang="en-US" dirty="0">
                <a:sym typeface="Arial" charset="0"/>
              </a:rPr>
              <a:t>. </a:t>
            </a:r>
          </a:p>
          <a:p>
            <a:r>
              <a:rPr lang="en-US" dirty="0">
                <a:sym typeface="Arial" charset="0"/>
              </a:rPr>
              <a:t>Lorem ipsum dolor sit </a:t>
            </a:r>
            <a:r>
              <a:rPr lang="en-US" dirty="0" err="1">
                <a:sym typeface="Arial" charset="0"/>
              </a:rPr>
              <a:t>amet</a:t>
            </a:r>
            <a:r>
              <a:rPr lang="en-US" dirty="0">
                <a:sym typeface="Arial" charset="0"/>
              </a:rPr>
              <a:t>, </a:t>
            </a:r>
            <a:r>
              <a:rPr lang="en-US" dirty="0" err="1">
                <a:sym typeface="Arial" charset="0"/>
              </a:rPr>
              <a:t>consectetuer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adipiscing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elit</a:t>
            </a:r>
            <a:r>
              <a:rPr lang="en-US" dirty="0">
                <a:sym typeface="Arial" charset="0"/>
              </a:rPr>
              <a:t>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Header Open Sans</a:t>
            </a:r>
            <a:br>
              <a:rPr lang="fi-FI" dirty="0"/>
            </a:br>
            <a:r>
              <a:rPr lang="fi-FI" dirty="0"/>
              <a:t>Semibold 18pt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ym typeface="Arial" charset="0"/>
              </a:rPr>
              <a:t>Lorem ipsum dolor sit </a:t>
            </a:r>
            <a:r>
              <a:rPr lang="en-US" dirty="0" err="1">
                <a:sym typeface="Arial" charset="0"/>
              </a:rPr>
              <a:t>amet</a:t>
            </a:r>
            <a:r>
              <a:rPr lang="en-US" dirty="0">
                <a:sym typeface="Arial" charset="0"/>
              </a:rPr>
              <a:t>, </a:t>
            </a:r>
            <a:r>
              <a:rPr lang="en-US" dirty="0" err="1">
                <a:sym typeface="Arial" charset="0"/>
              </a:rPr>
              <a:t>consectetuer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adipiscing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elit</a:t>
            </a:r>
            <a:r>
              <a:rPr lang="en-US" dirty="0">
                <a:sym typeface="Arial" charset="0"/>
              </a:rPr>
              <a:t>, </a:t>
            </a:r>
            <a:r>
              <a:rPr lang="en-US" dirty="0" err="1">
                <a:sym typeface="Arial" charset="0"/>
              </a:rPr>
              <a:t>sed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diam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nonummy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nibh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euismod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tincidunt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ut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laoreet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dolore</a:t>
            </a:r>
            <a:r>
              <a:rPr lang="en-US" dirty="0">
                <a:sym typeface="Arial" charset="0"/>
              </a:rPr>
              <a:t> magna </a:t>
            </a:r>
            <a:r>
              <a:rPr lang="en-US" dirty="0" err="1">
                <a:sym typeface="Arial" charset="0"/>
              </a:rPr>
              <a:t>aliquam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erat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volutpat</a:t>
            </a:r>
            <a:r>
              <a:rPr lang="en-US" dirty="0">
                <a:sym typeface="Arial" charset="0"/>
              </a:rPr>
              <a:t>. </a:t>
            </a:r>
          </a:p>
          <a:p>
            <a:r>
              <a:rPr lang="en-US" dirty="0">
                <a:sym typeface="Arial" charset="0"/>
              </a:rPr>
              <a:t>Lorem ipsum dolor sit </a:t>
            </a:r>
            <a:r>
              <a:rPr lang="en-US" dirty="0" err="1">
                <a:sym typeface="Arial" charset="0"/>
              </a:rPr>
              <a:t>amet</a:t>
            </a:r>
            <a:r>
              <a:rPr lang="en-US" dirty="0">
                <a:sym typeface="Arial" charset="0"/>
              </a:rPr>
              <a:t>, </a:t>
            </a:r>
            <a:r>
              <a:rPr lang="en-US" dirty="0" err="1">
                <a:sym typeface="Arial" charset="0"/>
              </a:rPr>
              <a:t>consectetuer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adipiscing</a:t>
            </a:r>
            <a:r>
              <a:rPr lang="en-US" dirty="0">
                <a:sym typeface="Arial" charset="0"/>
              </a:rPr>
              <a:t> </a:t>
            </a:r>
            <a:r>
              <a:rPr lang="en-US" dirty="0" err="1">
                <a:sym typeface="Arial" charset="0"/>
              </a:rPr>
              <a:t>elit</a:t>
            </a:r>
            <a:r>
              <a:rPr lang="en-US" dirty="0">
                <a:sym typeface="Arial" charset="0"/>
              </a:rPr>
              <a:t>,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Hyvinkää</a:t>
            </a:r>
            <a:r>
              <a:rPr lang="fi-FI" dirty="0"/>
              <a:t> PowerPoint Header, Open Sans Semibold 30pt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Header Open Sans</a:t>
            </a:r>
            <a:br>
              <a:rPr lang="fi-FI" dirty="0"/>
            </a:br>
            <a:r>
              <a:rPr lang="fi-FI" dirty="0"/>
              <a:t>Semibold 18pt</a:t>
            </a:r>
          </a:p>
        </p:txBody>
      </p:sp>
      <p:graphicFrame>
        <p:nvGraphicFramePr>
          <p:cNvPr id="9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8264326"/>
              </p:ext>
            </p:extLst>
          </p:nvPr>
        </p:nvGraphicFramePr>
        <p:xfrm>
          <a:off x="8183563" y="2276475"/>
          <a:ext cx="3313112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8B62-3AF6-4A69-AF21-E85CCBCD23F0}" type="datetime1">
              <a:rPr lang="fi-FI" smtClean="0"/>
              <a:t>7.3.2023</a:t>
            </a:fld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6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E916210-B1FA-327C-B9A7-4DCE4F0AA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2CFD8EE-183E-3E64-A0F8-B90D6E11E681}"/>
              </a:ext>
            </a:extLst>
          </p:cNvPr>
          <p:cNvSpPr txBox="1"/>
          <p:nvPr/>
        </p:nvSpPr>
        <p:spPr>
          <a:xfrm>
            <a:off x="5192355" y="2782669"/>
            <a:ext cx="1807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9398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YVINKÄÄ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nkaa_malli.potx" id="{C36A4D88-DD41-49D0-B06E-7CEB0BB73D3F}" vid="{75FFEBCA-4CAC-45F6-8E75-E56AEE8CEF2B}"/>
    </a:ext>
  </a:extLst>
</a:theme>
</file>

<file path=ppt/theme/theme2.xml><?xml version="1.0" encoding="utf-8"?>
<a:theme xmlns:a="http://schemas.openxmlformats.org/drawingml/2006/main" name="Office Theme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hyvinkaa_malli</Template>
  <TotalTime>417</TotalTime>
  <Words>349</Words>
  <Application>Microsoft Office PowerPoint</Application>
  <PresentationFormat>Laajakuva</PresentationFormat>
  <Paragraphs>57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Open Sans</vt:lpstr>
      <vt:lpstr>Calibri</vt:lpstr>
      <vt:lpstr>Arial</vt:lpstr>
      <vt:lpstr>Open Sans Semibold</vt:lpstr>
      <vt:lpstr>HYVINKÄÄ</vt:lpstr>
      <vt:lpstr>Hyvinkää on mukana YLE:n Miljoona Roskapussia –kampanjassa 13.4.-14.6.2023</vt:lpstr>
      <vt:lpstr>Mistä on kyse?</vt:lpstr>
      <vt:lpstr>PowerPoint-esitys</vt:lpstr>
      <vt:lpstr>Osallistuminen ja startti Hyvinkäällä</vt:lpstr>
      <vt:lpstr>Seurojen osallistuminen kampanjaan</vt:lpstr>
      <vt:lpstr>Hyvinkää PowerPoint Header, Open Sans Semibold 30pt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Hyvinkää Title, Open Sans Semibold 40pt</dc:title>
  <dc:creator>Seppälä Sini</dc:creator>
  <cp:lastModifiedBy>Seppälä Sini</cp:lastModifiedBy>
  <cp:revision>24</cp:revision>
  <dcterms:created xsi:type="dcterms:W3CDTF">2023-03-02T09:34:39Z</dcterms:created>
  <dcterms:modified xsi:type="dcterms:W3CDTF">2023-03-07T14:12:00Z</dcterms:modified>
</cp:coreProperties>
</file>