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5" r:id="rId2"/>
  </p:sldMasterIdLst>
  <p:notesMasterIdLst>
    <p:notesMasterId r:id="rId16"/>
  </p:notesMasterIdLst>
  <p:handoutMasterIdLst>
    <p:handoutMasterId r:id="rId17"/>
  </p:handoutMasterIdLst>
  <p:sldIdLst>
    <p:sldId id="332" r:id="rId3"/>
    <p:sldId id="316" r:id="rId4"/>
    <p:sldId id="329" r:id="rId5"/>
    <p:sldId id="280" r:id="rId6"/>
    <p:sldId id="326" r:id="rId7"/>
    <p:sldId id="331" r:id="rId8"/>
    <p:sldId id="320" r:id="rId9"/>
    <p:sldId id="271" r:id="rId10"/>
    <p:sldId id="275" r:id="rId11"/>
    <p:sldId id="276" r:id="rId12"/>
    <p:sldId id="272" r:id="rId13"/>
    <p:sldId id="283" r:id="rId14"/>
    <p:sldId id="274" r:id="rId15"/>
  </p:sldIdLst>
  <p:sldSz cx="12192000" cy="6858000"/>
  <p:notesSz cx="6797675" cy="992663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Semibold" panose="020B0706030804020204" pitchFamily="34" charset="0"/>
      <p:bold r:id="rId26"/>
      <p:boldItalic r:id="rId27"/>
    </p:embeddedFont>
    <p:embeddedFont>
      <p:font typeface="Open Sans Semibold" panose="020B0706030804020204" pitchFamily="34" charset="0"/>
      <p:bold r:id="rId26"/>
      <p:boldItalic r:id="rId27"/>
    </p:embeddedFont>
  </p:embeddedFontLst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DC9"/>
    <a:srgbClr val="FFA48F"/>
    <a:srgbClr val="A7D971"/>
    <a:srgbClr val="FF7350"/>
    <a:srgbClr val="00BBDC"/>
    <a:srgbClr val="FFD3C9"/>
    <a:srgbClr val="F5EBF4"/>
    <a:srgbClr val="79ECFF"/>
    <a:srgbClr val="FFFFFF"/>
    <a:srgbClr val="E7C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Normaali tyyl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Normaali tyyli 4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Normaali tyyli 4 - Korostu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Normaali tyyli 4 - Korostu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87" autoAdjust="0"/>
    <p:restoredTop sz="86376"/>
  </p:normalViewPr>
  <p:slideViewPr>
    <p:cSldViewPr snapToGrid="0">
      <p:cViewPr varScale="1">
        <p:scale>
          <a:sx n="79" d="100"/>
          <a:sy n="79" d="100"/>
        </p:scale>
        <p:origin x="100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52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97F7C3-D888-924F-9FE0-3AA7CED91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55499-D58A-8049-822B-559416999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7A26A-3CAB-8147-A4AC-4B98035AEBA4}" type="datetimeFigureOut">
              <a:rPr lang="fi-FI" smtClean="0"/>
              <a:t>2.11.2020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9DF11-EC90-AA45-A478-BAA03F7DF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A7107-0C00-AC44-95E1-DAC529DB56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E284-28C9-1049-B5A9-63741F221F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2342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DB520-EE29-8740-87F9-A753271DFFBD}" type="datetimeFigureOut">
              <a:rPr lang="fi-FI" smtClean="0"/>
              <a:t>2.11.2020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908ED-4E1F-E347-A263-14C20B648A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44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10">
            <a:extLst>
              <a:ext uri="{FF2B5EF4-FFF2-40B4-BE49-F238E27FC236}">
                <a16:creationId xmlns:a16="http://schemas.microsoft.com/office/drawing/2014/main" id="{3C1C952E-BB04-3047-B7C3-D09B27C78980}"/>
              </a:ext>
            </a:extLst>
          </p:cNvPr>
          <p:cNvSpPr/>
          <p:nvPr userDrawn="1"/>
        </p:nvSpPr>
        <p:spPr>
          <a:xfrm>
            <a:off x="166688" y="147638"/>
            <a:ext cx="11858625" cy="6562725"/>
          </a:xfrm>
          <a:prstGeom prst="rect">
            <a:avLst/>
          </a:prstGeom>
          <a:solidFill>
            <a:srgbClr val="00BB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 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89725F4-B0EF-1B49-A26B-43C1168F4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23" t="18697" r="8982" b="192"/>
          <a:stretch/>
        </p:blipFill>
        <p:spPr>
          <a:xfrm>
            <a:off x="6002475" y="144289"/>
            <a:ext cx="6030569" cy="4860000"/>
          </a:xfrm>
          <a:prstGeom prst="rect">
            <a:avLst/>
          </a:prstGeom>
        </p:spPr>
      </p:pic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EB27C21-C308-7145-8E0B-4F6592BBD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14" y="-309178"/>
            <a:ext cx="3909839" cy="4231314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95313942-79A3-784B-B5B1-91FA36170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32" y="5018620"/>
            <a:ext cx="10532536" cy="1045984"/>
          </a:xfrm>
          <a:prstGeom prst="rect">
            <a:avLst/>
          </a:prstGeom>
        </p:spPr>
        <p:txBody>
          <a:bodyPr/>
          <a:lstStyle>
            <a:lvl1pPr algn="ctr">
              <a:defRPr sz="3600" b="0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7754A-70FA-AB48-8971-1EF7E9F08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733" y="6182741"/>
            <a:ext cx="10532534" cy="2954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i-FI" dirty="0"/>
              <a:t>Titteli, Etunimi Sukunimi, xx.x.20xx</a:t>
            </a:r>
          </a:p>
        </p:txBody>
      </p:sp>
    </p:spTree>
    <p:extLst>
      <p:ext uri="{BB962C8B-B14F-4D97-AF65-F5344CB8AC3E}">
        <p14:creationId xmlns:p14="http://schemas.microsoft.com/office/powerpoint/2010/main" val="361407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3EC93-D30C-9D40-BA5F-788C2ACB3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067D3C-AAF3-C041-AE99-C6D00FFD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B852D55-0330-4C49-9027-D4D4A7E9F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051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4A7BF-0E6B-CE42-97D2-A0823E780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920CE1D-ED00-E946-9222-3CCA344D1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80274B-6588-AE4B-B2BF-C6E985EAF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7711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.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344069"/>
            <a:ext cx="1871122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53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2" y="344069"/>
            <a:ext cx="1871119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2631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78D40-8DB0-6F41-B116-D85D62E02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880BE5-E8C0-F544-86CB-FD270424272B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0B42FF4-39CF-A640-819A-4E67BC251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E8CC2-3790-564B-90BD-71A797F51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BB693-0488-7641-829B-EBB6B5BF1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F013E7-00F0-C544-AA70-0DD36F225832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36B173A-2321-9148-B5FE-89E727037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3ABFD-4EED-0441-9D21-4D74944F5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9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F830F-724A-5944-9D5B-C05A20A9D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DBCEC-CC22-B044-9D52-92D1C604B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F14E3F-DE47-9344-AFAA-0F05F718A583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7422591E-AC54-ED46-BB61-FE223B848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522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CAC04-7A33-2045-8537-AF1140784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0723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D20A3-1D98-D14A-A5E6-3774B9A8D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997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3D857-BE0A-BB4D-919D-8D18DBB31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04D95-E027-6D47-AA11-009319778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1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4BE25E4F-4BCE-6A4A-BAE0-1AE553479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E604A2-210B-D943-81FD-BD1500F6C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063" y="1617133"/>
            <a:ext cx="10304462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802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AEE44F-F34B-7246-8AC3-A9CFF0B41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5CE58-6B49-FC47-975E-BEC699910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0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C7FAA-1835-A94C-8396-17D7C178D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9240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6FBF8265-6A49-6D42-B75F-03957296FDB0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960438" y="1589088"/>
            <a:ext cx="10225087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taulukko ikonista</a:t>
            </a:r>
          </a:p>
        </p:txBody>
      </p:sp>
    </p:spTree>
    <p:extLst>
      <p:ext uri="{BB962C8B-B14F-4D97-AF65-F5344CB8AC3E}">
        <p14:creationId xmlns:p14="http://schemas.microsoft.com/office/powerpoint/2010/main" val="262811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745A337-BBEF-0C45-BF30-3EFC30F87B8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969818" y="1597168"/>
            <a:ext cx="10215418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kaavio ikonista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5193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2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80975"/>
            <a:ext cx="16700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BBDC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7DE3E-6E98-4A76-A8BE-8DC7A573B0D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4318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536575" indent="-268288">
              <a:buFont typeface="Arial" panose="020B0604020202020204" pitchFamily="34" charset="0"/>
              <a:buChar char="•"/>
              <a:defRPr/>
            </a:lvl2pPr>
            <a:lvl3pPr marL="804863" indent="-268288">
              <a:buFont typeface="Arial" panose="020B0604020202020204" pitchFamily="34" charset="0"/>
              <a:buChar char="•"/>
              <a:defRPr/>
            </a:lvl3pPr>
            <a:lvl4pPr marL="1074738" indent="-269875">
              <a:buFont typeface="Arial" panose="020B0604020202020204" pitchFamily="34" charset="0"/>
              <a:buChar char="•"/>
              <a:defRPr/>
            </a:lvl4pPr>
            <a:lvl5pPr marL="1343025" indent="-26828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36E2-698F-47E2-8421-3C7C3D6C8957}" type="datetime1">
              <a:rPr lang="fi-FI" smtClean="0"/>
              <a:t>2.11.2020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mielenterveysseura.fi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3F21-89A0-4E12-8E58-753F65C1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5634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95313942-79A3-784B-B5B1-91FA36170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32" y="5018620"/>
            <a:ext cx="7965133" cy="1045984"/>
          </a:xfrm>
          <a:prstGeom prst="rect">
            <a:avLst/>
          </a:prstGeom>
        </p:spPr>
        <p:txBody>
          <a:bodyPr/>
          <a:lstStyle>
            <a:lvl1pPr algn="l">
              <a:defRPr sz="3600" b="0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7754A-70FA-AB48-8971-1EF7E9F08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733" y="6182741"/>
            <a:ext cx="10532534" cy="2954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</a:lstStyle>
          <a:p>
            <a:r>
              <a:rPr lang="fi-FI" dirty="0"/>
              <a:t>Titteli, Etunimi Sukunimi, xx.x.20xx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96B118D-CC45-4D20-9D34-DC514F6DD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05" y="16623"/>
            <a:ext cx="2532395" cy="685799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D5A0E81-18F4-48E6-A939-B3041FBD3F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1" y="16622"/>
            <a:ext cx="2595904" cy="27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1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4BE25E4F-4BCE-6A4A-BAE0-1AE553479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E604A2-210B-D943-81FD-BD1500F6C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063" y="1617133"/>
            <a:ext cx="10304462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8056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2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E108A547-9F82-DD45-B39E-9BC0368B5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56E07EEB-C4CA-2B41-849A-E410A4EDB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680781-DB36-5E4E-A15D-97CF41F76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F1DEF45-F23C-234C-8589-96DFB52CE5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6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113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2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E108A547-9F82-DD45-B39E-9BC0368B5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56E07EEB-C4CA-2B41-849A-E410A4EDB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680781-DB36-5E4E-A15D-97CF41F76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F1DEF45-F23C-234C-8589-96DFB52CE5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6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771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471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01B4E-0A23-B441-A440-B7569996F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9231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8398404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4357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8BC6CA-AD88-F54F-910E-1BE37FE6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9444CDB8-3132-AF4B-9D72-21D6226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16C5E72-9A8D-DD43-9C22-C56CD56AD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357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77DC3-F472-B845-89C5-60CE9EC0B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FFF6A796-A3F2-8F49-929E-B78BE5512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50FD8D3-1056-A548-90AE-E8AE01F2A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9247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C519-01C4-3C4A-BB23-12DEF7F6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1A759B7-C304-924A-8EFF-F52B561B1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897F8B-75B2-3C45-8FFD-32A821906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1097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3EC93-D30C-9D40-BA5F-788C2ACB3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067D3C-AAF3-C041-AE99-C6D00FFD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B852D55-0330-4C49-9027-D4D4A7E9F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975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4A7BF-0E6B-CE42-97D2-A0823E780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920CE1D-ED00-E946-9222-3CCA344D1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80274B-6588-AE4B-B2BF-C6E985EAF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5874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.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344069"/>
            <a:ext cx="1871122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2172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2" y="344069"/>
            <a:ext cx="1871119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88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1665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78D40-8DB0-6F41-B116-D85D62E02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880BE5-E8C0-F544-86CB-FD270424272B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0B42FF4-39CF-A640-819A-4E67BC251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E8CC2-3790-564B-90BD-71A797F51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37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BB693-0488-7641-829B-EBB6B5BF1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F013E7-00F0-C544-AA70-0DD36F225832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36B173A-2321-9148-B5FE-89E727037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3ABFD-4EED-0441-9D21-4D74944F5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6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F830F-724A-5944-9D5B-C05A20A9D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DBCEC-CC22-B044-9D52-92D1C604B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F14E3F-DE47-9344-AFAA-0F05F718A583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7422591E-AC54-ED46-BB61-FE223B848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5279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CAC04-7A33-2045-8537-AF1140784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8997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D20A3-1D98-D14A-A5E6-3774B9A8D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089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3D857-BE0A-BB4D-919D-8D18DBB31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04D95-E027-6D47-AA11-009319778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9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AEE44F-F34B-7246-8AC3-A9CFF0B41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5CE58-6B49-FC47-975E-BEC699910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8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C7FAA-1835-A94C-8396-17D7C178D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3205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6FBF8265-6A49-6D42-B75F-03957296FDB0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960438" y="1589088"/>
            <a:ext cx="10225087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taulukko ikonista</a:t>
            </a:r>
          </a:p>
        </p:txBody>
      </p:sp>
    </p:spTree>
    <p:extLst>
      <p:ext uri="{BB962C8B-B14F-4D97-AF65-F5344CB8AC3E}">
        <p14:creationId xmlns:p14="http://schemas.microsoft.com/office/powerpoint/2010/main" val="3623255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745A337-BBEF-0C45-BF30-3EFC30F87B8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969818" y="1597168"/>
            <a:ext cx="10215418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kaavio ikonista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005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01B4E-0A23-B441-A440-B7569996F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5834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6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8398404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959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8BC6CA-AD88-F54F-910E-1BE37FE6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9444CDB8-3132-AF4B-9D72-21D6226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16C5E72-9A8D-DD43-9C22-C56CD56AD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895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77DC3-F472-B845-89C5-60CE9EC0B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FFF6A796-A3F2-8F49-929E-B78BE5512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50FD8D3-1056-A548-90AE-E8AE01F2A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65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C519-01C4-3C4A-BB23-12DEF7F6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1A759B7-C304-924A-8EFF-F52B561B1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897F8B-75B2-3C45-8FFD-32A821906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12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0" r:id="rId2"/>
    <p:sldLayoutId id="2147483679" r:id="rId3"/>
    <p:sldLayoutId id="2147483680" r:id="rId4"/>
    <p:sldLayoutId id="2147483701" r:id="rId5"/>
    <p:sldLayoutId id="2147483702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3" r:id="rId12"/>
    <p:sldLayoutId id="2147483703" r:id="rId13"/>
    <p:sldLayoutId id="2147483681" r:id="rId14"/>
    <p:sldLayoutId id="2147483684" r:id="rId15"/>
    <p:sldLayoutId id="2147483685" r:id="rId16"/>
    <p:sldLayoutId id="2147483686" r:id="rId17"/>
    <p:sldLayoutId id="2147483696" r:id="rId18"/>
    <p:sldLayoutId id="2147483697" r:id="rId19"/>
    <p:sldLayoutId id="2147483698" r:id="rId20"/>
    <p:sldLayoutId id="2147483699" r:id="rId21"/>
    <p:sldLayoutId id="2147483688" r:id="rId22"/>
    <p:sldLayoutId id="2147483683" r:id="rId23"/>
    <p:sldLayoutId id="2147483687" r:id="rId24"/>
    <p:sldLayoutId id="2147483704" r:id="rId25"/>
    <p:sldLayoutId id="2147483730" r:id="rId2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8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1C9B7D1E-2205-44CE-B807-6E30D79BBFDD}"/>
              </a:ext>
            </a:extLst>
          </p:cNvPr>
          <p:cNvSpPr/>
          <p:nvPr/>
        </p:nvSpPr>
        <p:spPr>
          <a:xfrm>
            <a:off x="500973" y="0"/>
            <a:ext cx="3287949" cy="272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286D1-7A27-3E43-AC49-F02F07AA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757" y="204280"/>
            <a:ext cx="7859949" cy="6507805"/>
          </a:xfrm>
          <a:solidFill>
            <a:schemeClr val="bg1"/>
          </a:solidFill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fi-FI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Hyvinkään kaupunki</a:t>
            </a:r>
            <a:br>
              <a:rPr lang="fi-FI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Kasvatetaan yhdessä IV – Mielellään nuorena</a:t>
            </a:r>
            <a:br>
              <a:rPr lang="fi-FI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To 19.11.2020 klo 18-20</a:t>
            </a:r>
            <a:br>
              <a:rPr lang="fi-FI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br>
              <a:rPr lang="fi-FI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18.00-18.10 Alkusanat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sivistystoimenjohtaja Pentti Halonen, Hyvinkään kaupunki</a:t>
            </a:r>
            <a:b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18.10-18.30 Nuoren mielenterveyttä haastavia ja suojaavia tekijöitä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hyvinvointipäällikkö Panu Isotalo, Hyvinkään kaupunki</a:t>
            </a:r>
            <a:b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 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18.30-19.00 Hyvinkään kaupungin palvelut nuorten henkisen hyvinvoinnin vahvistajina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Nuorisopalvelut: </a:t>
            </a: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erityisnuorisotyöntekijät Anni Kouhia ja Satu Raijas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Oppilas- ja opiskelijahuolto: </a:t>
            </a: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koulupsykologi Johanna Vuolanko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 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19.00-19.10 Minidokumentti: ”Black </a:t>
            </a:r>
            <a:r>
              <a:rPr lang="fi-FI" sz="16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Dog</a:t>
            </a: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”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 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19.10-19.30 Palveluverkosto nuorten henkisen hyvinvoinnin vahvistajana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Kriisikeskus Hymise: ma. </a:t>
            </a: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toiminnanjohtaja Reija Tuomisalo, Kriisikeskus Hymise ry</a:t>
            </a:r>
            <a:b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Nuorisoasema: </a:t>
            </a: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sosiaaliohjaaja Virpi Oinonen, Keusote</a:t>
            </a:r>
            <a:b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 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19.30-19.50 Vanhempien näkökulma ja perheiden tuki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lapsiperhetyöntekijä, psykiatrinen sh. Eija Kylliäinen, </a:t>
            </a:r>
            <a:r>
              <a:rPr lang="fi-FI" sz="1600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FinFami</a:t>
            </a: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Uusimaa</a:t>
            </a:r>
            <a:b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omainen Anja Tauriainen, </a:t>
            </a:r>
            <a:r>
              <a:rPr lang="fi-FI" sz="1600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FinFami</a:t>
            </a: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Uusimaa, Hyvinkään omaistoiminnan neuvottelukunta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 </a:t>
            </a:r>
            <a:br>
              <a:rPr lang="fi-FI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19.50-20.00 Hyvillä mielin eteenpäin</a:t>
            </a:r>
            <a:br>
              <a:rPr lang="fi-FI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i-FI" sz="1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nuorisopäällikkö Mika Joensuu, Hyvinkään kaupunki</a:t>
            </a:r>
            <a:endParaRPr lang="fi-FI" sz="1600" dirty="0">
              <a:solidFill>
                <a:schemeClr val="accent6">
                  <a:lumMod val="7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04A4CB7-1D3C-475E-8268-3683B7F6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9" y="3420228"/>
            <a:ext cx="1891879" cy="63941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3B5E16-66AF-4C00-9941-9F13C5E5D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9" y="5994507"/>
            <a:ext cx="1823835" cy="7308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CC86890-A5B7-4CAF-ABBF-B22527D84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82" b="17459"/>
          <a:stretch/>
        </p:blipFill>
        <p:spPr>
          <a:xfrm>
            <a:off x="34096" y="4939744"/>
            <a:ext cx="1891878" cy="116273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0630BDF-221A-4951-BB53-96CE4ADF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16" y="4134256"/>
            <a:ext cx="1679922" cy="7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5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43583" y="188642"/>
            <a:ext cx="10603149" cy="868549"/>
          </a:xfrm>
        </p:spPr>
        <p:txBody>
          <a:bodyPr/>
          <a:lstStyle/>
          <a:p>
            <a:pPr algn="ctr"/>
            <a:r>
              <a:rPr lang="fi-FI" sz="3200" dirty="0">
                <a:solidFill>
                  <a:srgbClr val="0070C0"/>
                </a:solidFill>
              </a:rPr>
              <a:t>MITKÄ ULKOISET TEKIJÄT TUTKITUSTI SUOJAAVAT NUOREN MIELENTERVEYTTÄ</a:t>
            </a:r>
            <a:endParaRPr lang="fi-FI" sz="3200" b="0" dirty="0">
              <a:solidFill>
                <a:srgbClr val="0070C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94216" y="1057191"/>
            <a:ext cx="8729032" cy="5789909"/>
          </a:xfrm>
        </p:spPr>
        <p:txBody>
          <a:bodyPr>
            <a:normAutofit/>
          </a:bodyPr>
          <a:lstStyle/>
          <a:p>
            <a:endParaRPr lang="fi-FI" b="1" dirty="0"/>
          </a:p>
          <a:p>
            <a:endParaRPr lang="fi-FI" dirty="0">
              <a:cs typeface="Calibri"/>
            </a:endParaRPr>
          </a:p>
        </p:txBody>
      </p:sp>
      <p:graphicFrame>
        <p:nvGraphicFramePr>
          <p:cNvPr id="9" name="Taulukk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05777"/>
              </p:ext>
            </p:extLst>
          </p:nvPr>
        </p:nvGraphicFramePr>
        <p:xfrm>
          <a:off x="739302" y="1270250"/>
          <a:ext cx="10807430" cy="5399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7430">
                  <a:extLst>
                    <a:ext uri="{9D8B030D-6E8A-4147-A177-3AD203B41FA5}">
                      <a16:colId xmlns:a16="http://schemas.microsoft.com/office/drawing/2014/main" val="1796082070"/>
                    </a:ext>
                  </a:extLst>
                </a:gridCol>
              </a:tblGrid>
              <a:tr h="725947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>
                          <a:solidFill>
                            <a:schemeClr val="tx1"/>
                          </a:solidFill>
                        </a:rPr>
                        <a:t>ULKOISET</a:t>
                      </a:r>
                      <a:r>
                        <a:rPr lang="fi-FI" sz="2400" baseline="0" dirty="0">
                          <a:solidFill>
                            <a:schemeClr val="tx1"/>
                          </a:solidFill>
                        </a:rPr>
                        <a:t> SUOJAAVAT TEKIJÄT</a:t>
                      </a:r>
                      <a:endParaRPr lang="fi-FI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26424"/>
                  </a:ext>
                </a:extLst>
              </a:tr>
              <a:tr h="467316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sz="2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Fyysisten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perustarpeiden tyydyttyminen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(ravinto, asunto, turva)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Sosiaalinen tuki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(läheiset, vertaiset, koulu, nuorten palvelut)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Myönteiset elämän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mallit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ja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kokemukset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(esim. vanhempien ja opettajien malli)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Mielekäs ja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tyydyttävä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motivoiva tekeminen</a:t>
                      </a:r>
                      <a:endParaRPr lang="fi-FI" sz="2400" b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Vaatimusten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realistisuus, armollisuus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kotona, koulussa ja harrastuksissa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Kuulluksi tuleminen, mahdollisuus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vaikuttaa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Tieto palveluista</a:t>
                      </a:r>
                      <a:r>
                        <a:rPr lang="fi-FI" sz="24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ja niiden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toimivuus</a:t>
                      </a:r>
                      <a:r>
                        <a:rPr lang="fi-FI" sz="24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fi-FI" sz="240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matalakynnyksisyys</a:t>
                      </a:r>
                      <a:endParaRPr lang="fi-FI" sz="2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Saattaen vaihtaminen siirtymävaiheissa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Riittävä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palautuminen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vapaa-aika, tarvittaessa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joustot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="1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Stigmatisaation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vastainen työ 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sym typeface="Wingdings" panose="05000000000000000000" pitchFamily="2" charset="2"/>
                        </a:rPr>
                        <a:t> ”Kuka tahansa meistä”</a:t>
                      </a:r>
                      <a:endParaRPr lang="fi-FI" sz="2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22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15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289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" y="231063"/>
            <a:ext cx="11751013" cy="576063"/>
          </a:xfrm>
        </p:spPr>
        <p:txBody>
          <a:bodyPr/>
          <a:lstStyle/>
          <a:p>
            <a:pPr algn="ctr"/>
            <a:r>
              <a:rPr lang="fi-FI" sz="3200" dirty="0">
                <a:solidFill>
                  <a:srgbClr val="0070C0"/>
                </a:solidFill>
              </a:rPr>
              <a:t>Esimerkki 1 nykynuorten </a:t>
            </a:r>
            <a:r>
              <a:rPr lang="fi-FI" sz="3200" dirty="0" err="1">
                <a:solidFill>
                  <a:srgbClr val="0070C0"/>
                </a:solidFill>
              </a:rPr>
              <a:t>mt</a:t>
            </a:r>
            <a:r>
              <a:rPr lang="fi-FI" sz="3200" dirty="0">
                <a:solidFill>
                  <a:srgbClr val="0070C0"/>
                </a:solidFill>
              </a:rPr>
              <a:t>-haasteista: TAD-diagnoosi</a:t>
            </a:r>
            <a:br>
              <a:rPr lang="fi-FI" sz="2400" b="0" dirty="0">
                <a:solidFill>
                  <a:srgbClr val="0070C0"/>
                </a:solidFill>
              </a:rPr>
            </a:br>
            <a:endParaRPr lang="fi-FI" sz="2400" b="0" dirty="0">
              <a:solidFill>
                <a:srgbClr val="0070C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7821" y="689523"/>
            <a:ext cx="10350230" cy="5612860"/>
          </a:xfrm>
        </p:spPr>
        <p:txBody>
          <a:bodyPr>
            <a:no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TAD = Trump </a:t>
            </a:r>
            <a:r>
              <a:rPr lang="fi-FI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Anxiety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</a:t>
            </a:r>
            <a:r>
              <a:rPr lang="fi-FI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Disorder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(mm. </a:t>
            </a:r>
            <a:r>
              <a:rPr lang="fi-FI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Elliot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2020)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Psykologien ja terapeuttien laajasti raportoima uusi, vielä 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tautiluokitukseen kuulumaton ”diagnoosi”, oireryhmä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Taustalla usein muita diagnooseja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Olennaista</a:t>
            </a:r>
          </a:p>
          <a:p>
            <a:pPr marL="622300" lvl="1" indent="-261938">
              <a:buClrTx/>
              <a:buFont typeface="Wingdings" panose="05000000000000000000" pitchFamily="2" charset="2"/>
              <a:buChar char="§"/>
            </a:pP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Ahdistus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, että 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maailma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mennyt lopullisesti 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sekaisin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(ilmastoahdistus, ääriliikkeet, terrorismi, P-Korea, Brexit, talous- ja pandemiakriisi ym., jotka usein todellisia) </a:t>
            </a:r>
          </a:p>
          <a:p>
            <a:pPr marL="622300" lvl="1" indent="-261938">
              <a:buClrTx/>
              <a:buNone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  <a:sym typeface="Wingdings" panose="05000000000000000000" pitchFamily="2" charset="2"/>
              </a:rPr>
              <a:t>		 Avuttomuus, ennakoimattomuus, kontrollin katoaminen</a:t>
            </a:r>
            <a:endParaRPr lang="fi-FI" sz="22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622300" lvl="1" indent="-261938">
              <a:buClrTx/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Media, poliitikot ja bisnes luovat vastakkainasettelua ja 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pelon kulttuuria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(</a:t>
            </a:r>
            <a:r>
              <a:rPr lang="fi-FI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Furedi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2006; Koskela 2009; NF: Valvontakapitalismin vaarat)</a:t>
            </a:r>
          </a:p>
          <a:p>
            <a:pPr marL="622300" lvl="1" indent="-261938">
              <a:buClrTx/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Ihmiset kaipaavat entistä enemmän 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syntipukkia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, joka ottaisi kantaakseen pahat teot ja joka tekee itsekin demonisoinnin helpoksi</a:t>
            </a:r>
          </a:p>
          <a:p>
            <a:pPr marL="360362" lvl="1" indent="0">
              <a:buClrTx/>
              <a:buNone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  <a:sym typeface="Wingdings" panose="05000000000000000000" pitchFamily="2" charset="2"/>
              </a:rPr>
              <a:t>	 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Vastapoolina </a:t>
            </a: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”Messias-syndrooma”</a:t>
            </a:r>
            <a:endParaRPr lang="fi-FI" sz="22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622300" lvl="1" indent="-261938">
              <a:buClrTx/>
              <a:buFont typeface="Wingdings" panose="05000000000000000000" pitchFamily="2" charset="2"/>
              <a:buChar char="§"/>
            </a:pP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Kyseessä kollektiivinen </a:t>
            </a:r>
            <a:r>
              <a:rPr lang="fi-FI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mt</a:t>
            </a:r>
            <a:r>
              <a:rPr lang="fi-FI" sz="22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-haaste, massahysteria, joka aiheuttaa muutenkin epästabiilimpien oireilua</a:t>
            </a:r>
          </a:p>
          <a:p>
            <a:pPr marL="357188" lvl="1" indent="-357188">
              <a:buClrTx/>
              <a:buFont typeface="Wingdings" panose="05000000000000000000" pitchFamily="2" charset="2"/>
              <a:buChar char="§"/>
            </a:pPr>
            <a:r>
              <a:rPr lang="fi-FI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Luommeko me itsekin pelon kulttuuria, paineita, ahdistusta?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603" y="2185692"/>
            <a:ext cx="2175367" cy="14883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081" y="775071"/>
            <a:ext cx="2551889" cy="123357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919" y="5291847"/>
            <a:ext cx="2348082" cy="156615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3344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0987" y="735170"/>
            <a:ext cx="10564238" cy="576063"/>
          </a:xfrm>
        </p:spPr>
        <p:txBody>
          <a:bodyPr/>
          <a:lstStyle/>
          <a:p>
            <a:pPr algn="ctr"/>
            <a:r>
              <a:rPr lang="fi-FI" sz="3200" dirty="0">
                <a:solidFill>
                  <a:srgbClr val="0070C0"/>
                </a:solidFill>
              </a:rPr>
              <a:t>Esimerkki 2 nykynuorten </a:t>
            </a:r>
            <a:r>
              <a:rPr lang="fi-FI" sz="3200" dirty="0" err="1">
                <a:solidFill>
                  <a:srgbClr val="0070C0"/>
                </a:solidFill>
              </a:rPr>
              <a:t>mt</a:t>
            </a:r>
            <a:r>
              <a:rPr lang="fi-FI" sz="3200" dirty="0">
                <a:solidFill>
                  <a:srgbClr val="0070C0"/>
                </a:solidFill>
              </a:rPr>
              <a:t>-haasteista: FOMO-ilmiö</a:t>
            </a:r>
            <a:br>
              <a:rPr lang="fi-FI" sz="2400" b="0" dirty="0">
                <a:solidFill>
                  <a:srgbClr val="0070C0"/>
                </a:solidFill>
              </a:rPr>
            </a:br>
            <a:endParaRPr lang="fi-FI" sz="2400" b="0" dirty="0">
              <a:solidFill>
                <a:srgbClr val="0070C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2323" y="1731191"/>
            <a:ext cx="11167353" cy="512680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FOMO =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Fear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of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Missing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out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Ikiaikainen, mutta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somen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myötä vahvistunut ilmiö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Tyypillistä etenkin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nuorilla (aikuisilla)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Pelko,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että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kaikilla muilla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on aina paremmat bileet, kiinnostavampaa tekemistä ja eksoottisemmat lomakohteet</a:t>
            </a:r>
          </a:p>
          <a:p>
            <a:pPr marL="342900" indent="-342900">
              <a:buClrTx/>
              <a:buFont typeface="Wingdings" panose="05000000000000000000" pitchFamily="2" charset="2"/>
              <a:buChar char="§"/>
            </a:pP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Olennaista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rakentaa identiteettiä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ja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presenssiä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somessa, saada ja antaa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klikkauksia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sekä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päivystää linjoilla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ettei mikään tärkeä mene ohi</a:t>
            </a:r>
          </a:p>
          <a:p>
            <a:pPr marL="879475" lvl="1" indent="-342900">
              <a:buClrTx/>
              <a:buFont typeface="Wingdings" panose="05000000000000000000" pitchFamily="2" charset="2"/>
              <a:buChar char="§"/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Kun ihminen kokee </a:t>
            </a:r>
            <a:r>
              <a:rPr lang="fi-FI" sz="26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ulkopuoliseksi jäämisen tunnetta</a:t>
            </a: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aivojen kipukeskus aktivoituu</a:t>
            </a:r>
          </a:p>
          <a:p>
            <a:pPr marL="879475" lvl="1" indent="-342900">
              <a:buClrTx/>
              <a:buFont typeface="Wingdings" panose="05000000000000000000" pitchFamily="2" charset="2"/>
              <a:buChar char="§"/>
            </a:pPr>
            <a:r>
              <a:rPr lang="fi-FI" sz="26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Aiheuttaa</a:t>
            </a: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yksinäisyyden, kateuden ja sivullisuuden tunteita, ahdistusta ja masennusta (erityisesti passiivinen some-</a:t>
            </a:r>
            <a:r>
              <a:rPr lang="fi-FI" sz="2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presenssi</a:t>
            </a: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)</a:t>
            </a:r>
          </a:p>
          <a:p>
            <a:pPr marL="879475" lvl="1" indent="-342900">
              <a:buClrTx/>
              <a:buFont typeface="Wingdings" panose="05000000000000000000" pitchFamily="2" charset="2"/>
              <a:buChar char="§"/>
            </a:pPr>
            <a:r>
              <a:rPr lang="fi-FI" sz="26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Apua</a:t>
            </a: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yhdessä sovituista rauhoitusajoista, ongelmien myöntämisestä, vieroittautumishoidoista (tästä myös päinvastaista näyttöä) ja omasta esimerkistä.</a:t>
            </a:r>
          </a:p>
        </p:txBody>
      </p:sp>
      <p:sp>
        <p:nvSpPr>
          <p:cNvPr id="10" name="Tekstiruutu 9"/>
          <p:cNvSpPr txBox="1"/>
          <p:nvPr/>
        </p:nvSpPr>
        <p:spPr>
          <a:xfrm rot="21074630">
            <a:off x="9471519" y="1684110"/>
            <a:ext cx="2129201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i-FI" b="1" dirty="0"/>
          </a:p>
          <a:p>
            <a:pPr algn="ctr"/>
            <a:r>
              <a:rPr lang="fi-FI" b="1" dirty="0"/>
              <a:t>JOMO = </a:t>
            </a:r>
          </a:p>
          <a:p>
            <a:pPr algn="ctr"/>
            <a:r>
              <a:rPr lang="fi-FI" b="1" dirty="0" err="1"/>
              <a:t>Joy</a:t>
            </a:r>
            <a:r>
              <a:rPr lang="fi-FI" b="1" dirty="0"/>
              <a:t> of </a:t>
            </a:r>
            <a:r>
              <a:rPr lang="fi-FI" b="1" dirty="0" err="1"/>
              <a:t>Missing</a:t>
            </a:r>
            <a:r>
              <a:rPr lang="fi-FI" b="1" dirty="0"/>
              <a:t> out</a:t>
            </a:r>
          </a:p>
          <a:p>
            <a:pPr algn="ctr"/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96411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9625" y="475215"/>
            <a:ext cx="4550216" cy="441702"/>
          </a:xfrm>
        </p:spPr>
        <p:txBody>
          <a:bodyPr/>
          <a:lstStyle/>
          <a:p>
            <a:r>
              <a:rPr lang="fi-FI" sz="3200" dirty="0">
                <a:solidFill>
                  <a:srgbClr val="0070C0"/>
                </a:solidFill>
              </a:rPr>
              <a:t>LÄHTEET</a:t>
            </a:r>
            <a:br>
              <a:rPr lang="fi-FI" sz="2400" b="0" dirty="0">
                <a:solidFill>
                  <a:srgbClr val="0070C0"/>
                </a:solidFill>
              </a:rPr>
            </a:br>
            <a:endParaRPr lang="fi-FI" sz="2400" b="0" dirty="0">
              <a:solidFill>
                <a:srgbClr val="0070C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9625" y="1274322"/>
            <a:ext cx="8482818" cy="5374361"/>
          </a:xfrm>
        </p:spPr>
        <p:txBody>
          <a:bodyPr>
            <a:noAutofit/>
          </a:bodyPr>
          <a:lstStyle/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Debeuf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K. 2018. Tribalization. Why War is Coming.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i-FI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Elliot</a:t>
            </a:r>
            <a:r>
              <a:rPr lang="fi-FI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B.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2020. </a:t>
            </a:r>
            <a:r>
              <a:rPr lang="en-US" sz="1400" dirty="0"/>
              <a:t>Progressive Politics and Humanistic Psychology in the Trump/Coronavirus Era. Journal of Humanist Psychology 2020.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Furedi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F. 2006. Culture of fear revisited: risk-taking and the morality of low expectation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Joukamaa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2010.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Rikosseuraamusasiakkaiden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terveys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työkyky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hoidontarve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Karila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-Hietala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R.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2018.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Mielenterveys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elämäntaitona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Koskela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H. 2009. 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Pelkokierre – pelon politiikka, turvamarkkinat ja kamppailu kaupunkitilasta.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Lassander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M.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&amp;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Karila-Hietala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R. 2017.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Nuoren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mielen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ensiapu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Lintonen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T. &amp;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Joukamaa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M. 2013.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Suomalaisten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vankien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sairastavuus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terveyspalveluiden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käyttö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Martinez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R. S. 2002. A comparison of learning disability subtypes in middle school.</a:t>
            </a: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Neittaanmäki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P. &amp;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Kaasalainen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K. 2018.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SOTE-toimintojen tehostaminen IT:n avulla - kehittämispotentiaali ja toimenpideohjelma. Jyväskylän yliopisto, Informaatioteknologian </a:t>
            </a:r>
            <a:r>
              <a:rPr lang="fi-FI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tdk:n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julkaisuja 51/2018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Osaava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ohjaus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hanke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2010-2013.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Keskuspuiston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ammattiopisto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Reini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K. 2016.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Mielenterveyden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edistämisen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taloudelliset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vaikutukset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Nuorten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miesten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syrjäytymistä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ehkäisevän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Aikalisä-tukipalvelun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arviointi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Vaasan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yliopiston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julkaisuja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208.</a:t>
            </a:r>
          </a:p>
          <a:p>
            <a:r>
              <a:rPr lang="fi-FI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Wahlbeck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, K.</a:t>
            </a:r>
            <a:r>
              <a:rPr lang="fi-FI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ym. 2017. Toimivat mielenterveys- ja päihdepalvelut. Valtioneuvoston selvitys- ja tutkimustoiminnan julkaisusarja 89/2018.</a:t>
            </a:r>
          </a:p>
        </p:txBody>
      </p:sp>
      <p:pic>
        <p:nvPicPr>
          <p:cNvPr id="12" name="Sisällön paikkamerkki 5">
            <a:extLst>
              <a:ext uri="{FF2B5EF4-FFF2-40B4-BE49-F238E27FC236}">
                <a16:creationId xmlns:a16="http://schemas.microsoft.com/office/drawing/2014/main" id="{546C9EED-DDDA-4DBF-B0A0-0C1C89F24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6" t="-1" r="9603" b="1060"/>
          <a:stretch/>
        </p:blipFill>
        <p:spPr>
          <a:xfrm>
            <a:off x="9244095" y="1614790"/>
            <a:ext cx="2947905" cy="487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4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86D1-7A27-3E43-AC49-F02F07AA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3" y="3228263"/>
            <a:ext cx="7965133" cy="1168639"/>
          </a:xfrm>
        </p:spPr>
        <p:txBody>
          <a:bodyPr/>
          <a:lstStyle/>
          <a:p>
            <a:pPr algn="ctr"/>
            <a:r>
              <a:rPr lang="fi-FI" altLang="fi-FI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Nuorten mielenterveyttä haastavia ja suojaavia tekijöitä</a:t>
            </a:r>
            <a:endParaRPr lang="fi-F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3EA90-DE77-0149-8D69-1A20183D2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733" y="5265363"/>
            <a:ext cx="7965133" cy="127162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</a:pPr>
            <a:r>
              <a:rPr lang="fi-FI" sz="1800" dirty="0">
                <a:solidFill>
                  <a:srgbClr val="000000"/>
                </a:solidFill>
              </a:rPr>
              <a:t>Panu Isotalo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</a:pPr>
            <a:r>
              <a:rPr lang="fi-FI" sz="1800" dirty="0">
                <a:solidFill>
                  <a:srgbClr val="000000"/>
                </a:solidFill>
              </a:rPr>
              <a:t>Hyvinvointipäällikkö, KT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</a:pPr>
            <a:r>
              <a:rPr lang="fi-FI" sz="1800" dirty="0">
                <a:solidFill>
                  <a:srgbClr val="000000"/>
                </a:solidFill>
              </a:rPr>
              <a:t>Kasvatetaan yhdessä IV – Mielellään nuorena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</a:pPr>
            <a:r>
              <a:rPr lang="fi-FI" sz="1800" dirty="0">
                <a:solidFill>
                  <a:srgbClr val="000000"/>
                </a:solidFill>
              </a:rPr>
              <a:t>19.11.2020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153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F5B1CA-6BD3-464A-BDFA-165B31E03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919" y="0"/>
            <a:ext cx="11939081" cy="6858000"/>
          </a:xfrm>
          <a:solidFill>
            <a:srgbClr val="FFFFFF"/>
          </a:solidFill>
        </p:spPr>
        <p:txBody>
          <a:bodyPr/>
          <a:lstStyle/>
          <a:p>
            <a:endParaRPr lang="fi-FI" sz="900" b="1" dirty="0">
              <a:highlight>
                <a:srgbClr val="FFFFFF"/>
              </a:highlight>
            </a:endParaRPr>
          </a:p>
          <a:p>
            <a:endParaRPr lang="fi-FI" dirty="0">
              <a:highlight>
                <a:srgbClr val="FFFFFF"/>
              </a:highlight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35255EB-7DE6-4B25-BED6-638AC70C7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90" y="638128"/>
            <a:ext cx="4674773" cy="597826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C97F4B3-6364-43F7-B16B-0FD8194F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707">
            <a:off x="4790341" y="795994"/>
            <a:ext cx="5505102" cy="50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662983" y="848369"/>
            <a:ext cx="9346779" cy="576191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/>
          <p:cNvSpPr/>
          <p:nvPr/>
        </p:nvSpPr>
        <p:spPr>
          <a:xfrm>
            <a:off x="2923210" y="946968"/>
            <a:ext cx="6869067" cy="55901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Ellipsi 8"/>
          <p:cNvSpPr/>
          <p:nvPr/>
        </p:nvSpPr>
        <p:spPr>
          <a:xfrm>
            <a:off x="3546348" y="2599838"/>
            <a:ext cx="5654635" cy="3742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/>
          <p:cNvSpPr txBox="1"/>
          <p:nvPr/>
        </p:nvSpPr>
        <p:spPr>
          <a:xfrm>
            <a:off x="4178581" y="1147022"/>
            <a:ext cx="43938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Mielenterveyden haasteet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Pitkittynyttä unettomuutta, ahdistusta, surua, uupumusta, päihdeongelmia, alakuloisuutta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i-FI" sz="1600" b="1" dirty="0">
                <a:solidFill>
                  <a:schemeClr val="accent1">
                    <a:lumMod val="50000"/>
                  </a:schemeClr>
                </a:solidFill>
              </a:rPr>
              <a:t>Kuuluvat elämään, koskevat käytännössä kaikkia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3945633" y="2701293"/>
            <a:ext cx="50024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Mielenterveyden ja </a:t>
            </a:r>
          </a:p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käyttäytymisen häiriöt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Määräytyy tautiluokituksen mukaan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ICD-10, F00-F99</a:t>
            </a:r>
          </a:p>
          <a:p>
            <a:pPr algn="ctr"/>
            <a:endParaRPr lang="fi-FI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Mielialahäiriöt (mm. masennus, mania 2-suunt.), 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Elimelliset aivo-oireyhtymät (mm. </a:t>
            </a:r>
            <a:r>
              <a:rPr lang="fi-FI" sz="1600" dirty="0" err="1">
                <a:solidFill>
                  <a:schemeClr val="accent1">
                    <a:lumMod val="50000"/>
                  </a:schemeClr>
                </a:solidFill>
              </a:rPr>
              <a:t>alzheimer</a:t>
            </a:r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) ja dementia,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Lääkkeet ja päihteet, skitsofrenia ym.,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persoonallisuus- ja käytöshäiriöt, neuroottiset ym. häiriöt (mm. fobiat, pakko-oireet, dissosiaatiohäiriö)</a:t>
            </a:r>
          </a:p>
          <a:p>
            <a:pPr algn="ctr"/>
            <a:r>
              <a:rPr lang="fi-FI" sz="1600" dirty="0">
                <a:solidFill>
                  <a:schemeClr val="accent1">
                    <a:lumMod val="50000"/>
                  </a:schemeClr>
                </a:solidFill>
              </a:rPr>
              <a:t>psyykkisen- ja älyllisen kehityksen häiriöt jne. </a:t>
            </a:r>
          </a:p>
          <a:p>
            <a:pPr algn="ctr"/>
            <a:endParaRPr lang="fi-FI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i-FI" sz="1600" b="1" dirty="0">
                <a:solidFill>
                  <a:schemeClr val="accent1">
                    <a:lumMod val="50000"/>
                  </a:schemeClr>
                </a:solidFill>
              </a:rPr>
              <a:t>Vuosittain sairastaa ¼,</a:t>
            </a:r>
          </a:p>
          <a:p>
            <a:pPr algn="ctr"/>
            <a:r>
              <a:rPr lang="fi-FI" sz="1600" b="1" dirty="0">
                <a:solidFill>
                  <a:schemeClr val="accent1">
                    <a:lumMod val="50000"/>
                  </a:schemeClr>
                </a:solidFill>
              </a:rPr>
              <a:t>elämänsä aikana ½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731410" y="925849"/>
            <a:ext cx="350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chemeClr val="accent1">
                    <a:lumMod val="50000"/>
                  </a:schemeClr>
                </a:solidFill>
              </a:rPr>
              <a:t>MIELENTERVEYS</a:t>
            </a:r>
          </a:p>
        </p:txBody>
      </p:sp>
      <p:sp>
        <p:nvSpPr>
          <p:cNvPr id="17" name="Nuoli vasemmalle 16"/>
          <p:cNvSpPr/>
          <p:nvPr/>
        </p:nvSpPr>
        <p:spPr>
          <a:xfrm>
            <a:off x="9215782" y="2046916"/>
            <a:ext cx="2445051" cy="3645829"/>
          </a:xfrm>
          <a:prstGeom prst="leftArrow">
            <a:avLst>
              <a:gd name="adj1" fmla="val 36958"/>
              <a:gd name="adj2" fmla="val 50841"/>
            </a:avLst>
          </a:prstGeom>
          <a:gradFill flip="none" rotWithShape="1">
            <a:gsLst>
              <a:gs pos="19000">
                <a:schemeClr val="accent2">
                  <a:lumMod val="20000"/>
                  <a:lumOff val="80000"/>
                </a:schemeClr>
              </a:gs>
              <a:gs pos="45000">
                <a:srgbClr val="A7D971"/>
              </a:gs>
              <a:gs pos="83000">
                <a:srgbClr val="FBCDC9"/>
              </a:gs>
            </a:gsLst>
            <a:lin ang="5400000" scaled="1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Tekstiruutu 13"/>
          <p:cNvSpPr txBox="1"/>
          <p:nvPr/>
        </p:nvSpPr>
        <p:spPr>
          <a:xfrm>
            <a:off x="9431957" y="972276"/>
            <a:ext cx="222887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endParaRPr lang="fi-FI" dirty="0"/>
          </a:p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(Mielen)terveyttä suojaavia sisäisiä ja ulkoisia voimavaratekijöitä</a:t>
            </a:r>
          </a:p>
          <a:p>
            <a:pPr algn="ctr"/>
            <a:endParaRPr lang="fi-FI" b="1" dirty="0"/>
          </a:p>
        </p:txBody>
      </p:sp>
      <p:sp>
        <p:nvSpPr>
          <p:cNvPr id="13" name="Tekstiruutu 12"/>
          <p:cNvSpPr txBox="1"/>
          <p:nvPr/>
        </p:nvSpPr>
        <p:spPr>
          <a:xfrm>
            <a:off x="9372747" y="5062228"/>
            <a:ext cx="2240367" cy="1446550"/>
          </a:xfrm>
          <a:prstGeom prst="rect">
            <a:avLst/>
          </a:prstGeom>
          <a:solidFill>
            <a:srgbClr val="FBCDC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fi-FI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(Mielen)terveyttä uhkaavia sisäisiä ja ulkoisia riskitekijöitä</a:t>
            </a:r>
          </a:p>
          <a:p>
            <a:pPr algn="ctr"/>
            <a:r>
              <a:rPr lang="fi-F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9536515" y="3272196"/>
            <a:ext cx="203246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Yksilölliset tekijät</a:t>
            </a:r>
          </a:p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Sosiaaliset tekijät</a:t>
            </a:r>
          </a:p>
          <a:p>
            <a:pPr algn="ctr"/>
            <a:r>
              <a:rPr lang="fi-FI" b="1" dirty="0" err="1">
                <a:solidFill>
                  <a:schemeClr val="accent1">
                    <a:lumMod val="50000"/>
                  </a:schemeClr>
                </a:solidFill>
              </a:rPr>
              <a:t>Yhteiskunn</a:t>
            </a:r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. tekijät </a:t>
            </a:r>
          </a:p>
          <a:p>
            <a:pPr algn="ctr"/>
            <a:r>
              <a:rPr lang="fi-FI" b="1" dirty="0">
                <a:solidFill>
                  <a:schemeClr val="accent1">
                    <a:lumMod val="50000"/>
                  </a:schemeClr>
                </a:solidFill>
              </a:rPr>
              <a:t>Kulttuuriset arvot</a:t>
            </a:r>
          </a:p>
        </p:txBody>
      </p:sp>
      <p:sp>
        <p:nvSpPr>
          <p:cNvPr id="21" name="Tekstiruutu 20"/>
          <p:cNvSpPr txBox="1"/>
          <p:nvPr/>
        </p:nvSpPr>
        <p:spPr>
          <a:xfrm>
            <a:off x="662983" y="17371"/>
            <a:ext cx="2376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b="1" dirty="0">
                <a:solidFill>
                  <a:schemeClr val="accent1">
                    <a:lumMod val="50000"/>
                  </a:schemeClr>
                </a:solidFill>
              </a:rPr>
              <a:t>TERVEYS</a:t>
            </a:r>
          </a:p>
        </p:txBody>
      </p:sp>
      <p:sp>
        <p:nvSpPr>
          <p:cNvPr id="2" name="Nuoli ylös ja alas 1"/>
          <p:cNvSpPr/>
          <p:nvPr/>
        </p:nvSpPr>
        <p:spPr>
          <a:xfrm>
            <a:off x="1047694" y="2852871"/>
            <a:ext cx="1772832" cy="3684237"/>
          </a:xfrm>
          <a:prstGeom prst="upDownArrow">
            <a:avLst>
              <a:gd name="adj1" fmla="val 58252"/>
              <a:gd name="adj2" fmla="val 46906"/>
            </a:avLst>
          </a:prstGeom>
          <a:solidFill>
            <a:srgbClr val="3DE368">
              <a:alpha val="89804"/>
            </a:srgbClr>
          </a:solidFill>
          <a:ln>
            <a:solidFill>
              <a:srgbClr val="006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i-FI" dirty="0"/>
          </a:p>
        </p:txBody>
      </p:sp>
      <p:sp>
        <p:nvSpPr>
          <p:cNvPr id="4" name="Nuoli vasemmalle ja oikealle 3"/>
          <p:cNvSpPr/>
          <p:nvPr/>
        </p:nvSpPr>
        <p:spPr>
          <a:xfrm>
            <a:off x="216250" y="3713655"/>
            <a:ext cx="3477897" cy="1865243"/>
          </a:xfrm>
          <a:prstGeom prst="leftRightArrow">
            <a:avLst>
              <a:gd name="adj1" fmla="val 53921"/>
              <a:gd name="adj2" fmla="val 41176"/>
            </a:avLst>
          </a:prstGeom>
          <a:solidFill>
            <a:srgbClr val="3DE368">
              <a:alpha val="89804"/>
            </a:srgbClr>
          </a:solidFill>
          <a:ln>
            <a:solidFill>
              <a:srgbClr val="006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/>
          <p:cNvSpPr txBox="1"/>
          <p:nvPr/>
        </p:nvSpPr>
        <p:spPr>
          <a:xfrm>
            <a:off x="1427861" y="3168874"/>
            <a:ext cx="105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/>
              <a:t>Ei mielen-terveyden häiriöitä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1450559" y="5424832"/>
            <a:ext cx="105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/>
              <a:t>Mielen-terveyden häiriöitä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467735" y="4279490"/>
            <a:ext cx="124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/>
              <a:t>Paljon psyykkistä hyvinvointia</a:t>
            </a:r>
          </a:p>
        </p:txBody>
      </p:sp>
      <p:sp>
        <p:nvSpPr>
          <p:cNvPr id="25" name="Tekstiruutu 24"/>
          <p:cNvSpPr txBox="1"/>
          <p:nvPr/>
        </p:nvSpPr>
        <p:spPr>
          <a:xfrm>
            <a:off x="2197473" y="4217570"/>
            <a:ext cx="124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b="1" dirty="0"/>
              <a:t>Vähän psyykkistä hyvinvointia</a:t>
            </a:r>
          </a:p>
        </p:txBody>
      </p:sp>
      <p:sp>
        <p:nvSpPr>
          <p:cNvPr id="26" name="Kehänuoli 25"/>
          <p:cNvSpPr/>
          <p:nvPr/>
        </p:nvSpPr>
        <p:spPr>
          <a:xfrm>
            <a:off x="871463" y="2252067"/>
            <a:ext cx="2167469" cy="1677460"/>
          </a:xfrm>
          <a:prstGeom prst="circularArrow">
            <a:avLst>
              <a:gd name="adj1" fmla="val 4478"/>
              <a:gd name="adj2" fmla="val 884872"/>
              <a:gd name="adj3" fmla="val 20431317"/>
              <a:gd name="adj4" fmla="val 10800000"/>
              <a:gd name="adj5" fmla="val 17617"/>
            </a:avLst>
          </a:prstGeom>
          <a:solidFill>
            <a:srgbClr val="71F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8" name="Kehänuoli 27"/>
          <p:cNvSpPr/>
          <p:nvPr/>
        </p:nvSpPr>
        <p:spPr>
          <a:xfrm rot="10800000">
            <a:off x="856664" y="5435396"/>
            <a:ext cx="2167469" cy="1524457"/>
          </a:xfrm>
          <a:prstGeom prst="circularArrow">
            <a:avLst>
              <a:gd name="adj1" fmla="val 4478"/>
              <a:gd name="adj2" fmla="val 884872"/>
              <a:gd name="adj3" fmla="val 20431317"/>
              <a:gd name="adj4" fmla="val 10800000"/>
              <a:gd name="adj5" fmla="val 17617"/>
            </a:avLst>
          </a:prstGeom>
          <a:solidFill>
            <a:srgbClr val="71F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3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2" grpId="0" animBg="1"/>
      <p:bldP spid="4" grpId="0" animBg="1"/>
      <p:bldP spid="5" grpId="0"/>
      <p:bldP spid="22" grpId="0"/>
      <p:bldP spid="24" grpId="0"/>
      <p:bldP spid="25" grpId="0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F5B1CA-6BD3-464A-BDFA-165B31E03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566" y="0"/>
            <a:ext cx="9749125" cy="6858001"/>
          </a:xfrm>
          <a:solidFill>
            <a:srgbClr val="FFFFFF"/>
          </a:solidFill>
        </p:spPr>
        <p:txBody>
          <a:bodyPr/>
          <a:lstStyle/>
          <a:p>
            <a:endParaRPr lang="fi-FI" sz="3200" b="1" dirty="0">
              <a:highlight>
                <a:srgbClr val="FFFFFF"/>
              </a:highlight>
            </a:endParaRPr>
          </a:p>
          <a:p>
            <a:r>
              <a:rPr lang="fi-FI" sz="3200" b="1" dirty="0">
                <a:highlight>
                  <a:srgbClr val="FFFFFF"/>
                </a:highlight>
              </a:rPr>
              <a:t>Tarvetta </a:t>
            </a:r>
            <a:r>
              <a:rPr lang="fi-FI" sz="3200" b="1" dirty="0" err="1">
                <a:highlight>
                  <a:srgbClr val="FFFFFF"/>
                </a:highlight>
              </a:rPr>
              <a:t>mt</a:t>
            </a:r>
            <a:r>
              <a:rPr lang="fi-FI" sz="3200" b="1" dirty="0">
                <a:highlight>
                  <a:srgbClr val="FFFFFF"/>
                </a:highlight>
              </a:rPr>
              <a:t>-työlle on valtavasti</a:t>
            </a:r>
          </a:p>
        </p:txBody>
      </p:sp>
      <p:pic>
        <p:nvPicPr>
          <p:cNvPr id="4" name="Kuva 3" descr="Kuva, joka sisältää kohteen vesi, ulko, järvi, luonto&#10;&#10;Kuvaus luotu automaattisesti">
            <a:extLst>
              <a:ext uri="{FF2B5EF4-FFF2-40B4-BE49-F238E27FC236}">
                <a16:creationId xmlns:a16="http://schemas.microsoft.com/office/drawing/2014/main" id="{653255BA-D24B-443C-807B-B458B3DDB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89" y="0"/>
            <a:ext cx="2629711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0EBB23B-3F10-40ED-B7CC-5190F3D037F5}"/>
              </a:ext>
            </a:extLst>
          </p:cNvPr>
          <p:cNvSpPr txBox="1"/>
          <p:nvPr/>
        </p:nvSpPr>
        <p:spPr>
          <a:xfrm>
            <a:off x="612843" y="1138134"/>
            <a:ext cx="8463064" cy="49859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i-F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Alaikäisistä 15-20 %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aikuisista 20-25 % ja ikääntyneistä 16-30 % sairastaa jotain </a:t>
            </a:r>
            <a:r>
              <a:rPr lang="fi-FI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mt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-häiriötä vuosittain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Hyvinkäällä 1.300-1.700 hlöä (0-17-v.)</a:t>
            </a: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10(-20) % 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sairastaa elämänsä aikana ainakin yhden 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vaikean masennusjakson</a:t>
            </a:r>
            <a:endParaRPr lang="fi-FI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milj. käyttää </a:t>
            </a:r>
            <a:r>
              <a:rPr lang="fi-FI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KELA:n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korv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psyyken- ja 400.000 depressio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lääkitystä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(mtkl.fi)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Alle 35-v. 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työkyvyttömyyseläkkeistä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72 %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oli 2017 mielenterveyden ja käyttäytymisen häiriöistä johtuvia, kaikista 29 % (etk.fi)</a:t>
            </a:r>
            <a:endParaRPr lang="fi-FI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Tutkituilla oli keskimäärin 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3,8 päällekkäisongelmaa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fi-FI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mt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80 %, päihde 50 %, oppimisvaikeus 50 %, pitkäaikaistyöttömyys 50 %, rikostaustaisuus 36 % (Osaava ohjaus 2010-2013)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USA: 36 %:lla 8-11-v. koululaisista, joilla on oppimisvaikeuksia, on masennusta (Martinez 2002)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Vain puolet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mt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-häiriötä sairastavista 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saa tarvitsemaansa hoitoa</a:t>
            </a: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Käytännössä jokaisella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on elämän aikana mielenterveyttä selkeästi uhkaavia haasteita</a:t>
            </a: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kuten stressiä, unettomuutta ja ahdistusta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1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Teräksisiä hammasrattaita">
            <a:extLst>
              <a:ext uri="{FF2B5EF4-FFF2-40B4-BE49-F238E27FC236}">
                <a16:creationId xmlns:a16="http://schemas.microsoft.com/office/drawing/2014/main" id="{E1465693-2B97-4986-98D5-77EAD9E5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CC7DABED-0AEB-4BCD-B788-4B2EFD65E141}"/>
              </a:ext>
            </a:extLst>
          </p:cNvPr>
          <p:cNvSpPr txBox="1"/>
          <p:nvPr/>
        </p:nvSpPr>
        <p:spPr>
          <a:xfrm>
            <a:off x="6228945" y="751344"/>
            <a:ext cx="5019472" cy="53553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i-FI" sz="1800" b="1" i="1" dirty="0">
              <a:solidFill>
                <a:schemeClr val="bg1"/>
              </a:solidFill>
            </a:endParaRPr>
          </a:p>
          <a:p>
            <a:pPr algn="ctr"/>
            <a:r>
              <a:rPr lang="fi-FI" sz="3600" b="1" i="1" dirty="0"/>
              <a:t>”Ihminen, jolla ei ole koskaan</a:t>
            </a:r>
          </a:p>
          <a:p>
            <a:pPr algn="ctr"/>
            <a:r>
              <a:rPr lang="fi-FI" sz="3600" b="1" i="1" dirty="0"/>
              <a:t>elämässään ollut </a:t>
            </a:r>
          </a:p>
          <a:p>
            <a:pPr algn="ctr"/>
            <a:r>
              <a:rPr lang="fi-FI" sz="3600" b="1" i="1" dirty="0"/>
              <a:t>mielenterveyden ongelmia,</a:t>
            </a:r>
          </a:p>
          <a:p>
            <a:pPr algn="ctr"/>
            <a:r>
              <a:rPr lang="fi-FI" sz="3600" b="1" i="1" dirty="0"/>
              <a:t>on sairas”</a:t>
            </a:r>
          </a:p>
          <a:p>
            <a:pPr algn="ctr"/>
            <a:endParaRPr lang="fi-FI" sz="3600" b="1" i="1" dirty="0"/>
          </a:p>
          <a:p>
            <a:pPr algn="ctr"/>
            <a:r>
              <a:rPr lang="fi-FI" sz="2400" dirty="0"/>
              <a:t>professori, unitutkija</a:t>
            </a:r>
          </a:p>
          <a:p>
            <a:pPr algn="ctr"/>
            <a:r>
              <a:rPr lang="fi-FI" sz="2400" dirty="0"/>
              <a:t>Markku Partinen</a:t>
            </a:r>
          </a:p>
          <a:p>
            <a:pPr algn="ctr"/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4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F5B1CA-6BD3-464A-BDFA-165B31E03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088" y="0"/>
            <a:ext cx="8285583" cy="6858001"/>
          </a:xfrm>
          <a:solidFill>
            <a:srgbClr val="FFFFFF"/>
          </a:solidFill>
        </p:spPr>
        <p:txBody>
          <a:bodyPr/>
          <a:lstStyle/>
          <a:p>
            <a:endParaRPr lang="fi-FI" dirty="0">
              <a:highlight>
                <a:srgbClr val="FFFFFF"/>
              </a:highlight>
            </a:endParaRPr>
          </a:p>
          <a:p>
            <a:r>
              <a:rPr lang="fi-FI" sz="3200" b="1" dirty="0">
                <a:highlight>
                  <a:srgbClr val="FFFFFF"/>
                </a:highlight>
              </a:rPr>
              <a:t>Nuoruus on mielenterveyden kannalta kriittinen ikäkausi</a:t>
            </a:r>
          </a:p>
          <a:p>
            <a:endParaRPr lang="fi-FI" dirty="0">
              <a:highlight>
                <a:srgbClr val="FFFFFF"/>
              </a:highlight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AE0C9B9-CB20-4F3A-8AB8-7B3E0008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38" y="1350524"/>
            <a:ext cx="6484263" cy="53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79834" y="393520"/>
            <a:ext cx="10632331" cy="451486"/>
          </a:xfrm>
        </p:spPr>
        <p:txBody>
          <a:bodyPr/>
          <a:lstStyle/>
          <a:p>
            <a:pPr algn="ctr"/>
            <a:r>
              <a:rPr lang="fi-FI" sz="3200" dirty="0">
                <a:solidFill>
                  <a:srgbClr val="0070C0"/>
                </a:solidFill>
              </a:rPr>
              <a:t>MITKÄ TEKIJÄT TUTKITUSTI HAASTAVAT NUOREN MIELENTERVEYTTÄ</a:t>
            </a:r>
            <a:endParaRPr lang="fi-FI" sz="3200" b="0" dirty="0">
              <a:solidFill>
                <a:srgbClr val="0070C0"/>
              </a:solidFill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254867" y="1387442"/>
            <a:ext cx="9688749" cy="2031325"/>
          </a:xfrm>
          <a:prstGeom prst="rect">
            <a:avLst/>
          </a:prstGeom>
          <a:solidFill>
            <a:srgbClr val="FFA48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SISÄISET RISKITEKIJÄT: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Hoitamattomat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sairaudet ja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haasteet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kuten oppimis- ja univaikeudet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Itsetunnon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itsetuntemuksen ongelmat, arvottomuuden tunne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Kuluttavat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ihmissuhteet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yksinäisyys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Itsensä etsimisen haasteet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(esim. identiteettiin ja seksuaalisuuteen liittyvät kysymykset)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Riippuvuudet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(päihteet, pelaaminen, läheisriippuvuus)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Epärealistiset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odotukset, arvoristiriidat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1254867" y="3578312"/>
            <a:ext cx="9688749" cy="3046988"/>
          </a:xfrm>
          <a:prstGeom prst="rect">
            <a:avLst/>
          </a:prstGeom>
          <a:solidFill>
            <a:srgbClr val="FFA48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ULKOISET RISKITEKIJÄT: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Miten minua kohdellaan: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Hyväksikäyttö, kiusaaminen, syrjintä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Millaisessa yhteisössä elän: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Syrjäytyneisyyttä, köyhyyttä, työttömyyttä,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PäMi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-ongelmia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Palvelujärjestelmän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puutteet,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kohtaanto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ja saatavuusongelmat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Yhteiskunnallisten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arvojen muutokset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osittain myös koveneminen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Stigmatisaatio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asenteet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mt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-haasteisiin, tietämättömyys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Yleinen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työllisyys- ja talous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tilanne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tukijärjestelmä, välityömarkkinat, koulutuspolit.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Atomisoituminen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individualismi vs. uusyhteisöllisyys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Polarisaatio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yhteiskunnallinen eriarvoistuminen</a:t>
            </a:r>
          </a:p>
          <a:p>
            <a:pPr marL="804863" indent="-265113" algn="ctr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Globalisaatio vs.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tribalisaatio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uhkakuvat, ennakoimattomuus, 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pelon kulttuuri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39750" algn="ctr"/>
            <a:r>
              <a:rPr lang="fi-FI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fi-FI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Debeuf</a:t>
            </a:r>
            <a:r>
              <a:rPr lang="fi-FI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2018, </a:t>
            </a:r>
            <a:r>
              <a:rPr lang="fi-FI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Furedi</a:t>
            </a:r>
            <a:r>
              <a:rPr lang="fi-FI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2006; Karila-Hietala ym. 2018, Lassander ym. 2017)</a:t>
            </a:r>
            <a:endParaRPr lang="fi-FI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2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19847" y="401702"/>
            <a:ext cx="10486417" cy="868549"/>
          </a:xfrm>
        </p:spPr>
        <p:txBody>
          <a:bodyPr/>
          <a:lstStyle/>
          <a:p>
            <a:pPr algn="ctr"/>
            <a:r>
              <a:rPr lang="fi-FI" sz="3200" dirty="0">
                <a:solidFill>
                  <a:srgbClr val="0070C0"/>
                </a:solidFill>
              </a:rPr>
              <a:t>MITKÄ SISÄISET TEKIJÄT TUTKITUSTI SUOJAAVAT NUOREN  MIELENTERVEYTTÄ</a:t>
            </a:r>
            <a:endParaRPr lang="fi-FI" sz="3200" b="0" dirty="0">
              <a:solidFill>
                <a:srgbClr val="0070C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94216" y="1057191"/>
            <a:ext cx="8729032" cy="5789909"/>
          </a:xfrm>
        </p:spPr>
        <p:txBody>
          <a:bodyPr>
            <a:normAutofit/>
          </a:bodyPr>
          <a:lstStyle/>
          <a:p>
            <a:endParaRPr lang="fi-FI" b="1" dirty="0"/>
          </a:p>
          <a:p>
            <a:endParaRPr lang="fi-FI" dirty="0">
              <a:cs typeface="Calibri"/>
            </a:endParaRPr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060059"/>
              </p:ext>
            </p:extLst>
          </p:nvPr>
        </p:nvGraphicFramePr>
        <p:xfrm>
          <a:off x="815523" y="1667593"/>
          <a:ext cx="10486417" cy="478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6417">
                  <a:extLst>
                    <a:ext uri="{9D8B030D-6E8A-4147-A177-3AD203B41FA5}">
                      <a16:colId xmlns:a16="http://schemas.microsoft.com/office/drawing/2014/main" val="1796082070"/>
                    </a:ext>
                  </a:extLst>
                </a:gridCol>
              </a:tblGrid>
              <a:tr h="667365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>
                          <a:solidFill>
                            <a:schemeClr val="tx1"/>
                          </a:solidFill>
                        </a:rPr>
                        <a:t>SISÄISET SUOJAAVAT TEKIJÄT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26424"/>
                  </a:ext>
                </a:extLst>
              </a:tr>
              <a:tr h="322156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fi-FI" sz="2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Hyvä fyysinen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terveys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elintavat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Terve ja hyvä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itsetunto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hyväksytyksi tulemisen tunne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Ongelmanratkaisu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taidot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ristiriitojen käsittelykyky,  vuorovaikutustaidot, (pois)oppimiskyky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Tunnetaidot, turhautumisen ja epäonnistumisen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sietokyky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Vaikutusmahdollisuuksien ja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osallisuuden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tunne, mahdollisuus toteuttaa itseään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Sosiaalinen pääoma,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tieto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Optimismi, elämänhallinnan tunne,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toivo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Elämän </a:t>
                      </a:r>
                      <a:r>
                        <a:rPr lang="fi-FI" sz="2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merkityksellisyys</a:t>
                      </a:r>
                      <a:r>
                        <a:rPr lang="fi-FI" sz="24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tulevaisuudenusko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fi-FI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15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21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Hyvinkaa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BBDC"/>
      </a:accent1>
      <a:accent2>
        <a:srgbClr val="64A70B"/>
      </a:accent2>
      <a:accent3>
        <a:srgbClr val="CA665D"/>
      </a:accent3>
      <a:accent4>
        <a:srgbClr val="FDDA24"/>
      </a:accent4>
      <a:accent5>
        <a:srgbClr val="FFFFFF"/>
      </a:accent5>
      <a:accent6>
        <a:srgbClr val="00BBD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 eaLnBrk="1" hangingPunct="1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vinkaa-pptpohja-UUSI-v3" id="{C5F61376-4D6B-094E-8EED-73A07EC60AA5}" vid="{8507C4EC-9CF4-3C4B-AC52-222075442DFC}"/>
    </a:ext>
  </a:extLst>
</a:theme>
</file>

<file path=ppt/theme/theme2.xml><?xml version="1.0" encoding="utf-8"?>
<a:theme xmlns:a="http://schemas.openxmlformats.org/drawingml/2006/main" name="1_Office-teema">
  <a:themeElements>
    <a:clrScheme name="Hyvinkaa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BBDC"/>
      </a:accent1>
      <a:accent2>
        <a:srgbClr val="64A70B"/>
      </a:accent2>
      <a:accent3>
        <a:srgbClr val="CA665D"/>
      </a:accent3>
      <a:accent4>
        <a:srgbClr val="FDDA24"/>
      </a:accent4>
      <a:accent5>
        <a:srgbClr val="FFFFFF"/>
      </a:accent5>
      <a:accent6>
        <a:srgbClr val="00BBD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 eaLnBrk="1" hangingPunct="1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vinkaa-pptpohja-UUSI-v3" id="{C5F61376-4D6B-094E-8EED-73A07EC60AA5}" vid="{8507C4EC-9CF4-3C4B-AC52-222075442DF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6169</TotalTime>
  <Words>1251</Words>
  <Application>Microsoft Office PowerPoint</Application>
  <PresentationFormat>Laajakuva</PresentationFormat>
  <Paragraphs>140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Calibri</vt:lpstr>
      <vt:lpstr>Arial</vt:lpstr>
      <vt:lpstr>Open Sans Semibold</vt:lpstr>
      <vt:lpstr>Open Sans Semibold</vt:lpstr>
      <vt:lpstr>Wingdings</vt:lpstr>
      <vt:lpstr>Open Sans</vt:lpstr>
      <vt:lpstr>Office-teema</vt:lpstr>
      <vt:lpstr>1_Office-teema</vt:lpstr>
      <vt:lpstr>Hyvinkään kaupunki Kasvatetaan yhdessä IV – Mielellään nuorena To 19.11.2020 klo 18-20  18.00-18.10 Alkusanat sivistystoimenjohtaja Pentti Halonen, Hyvinkään kaupunki  18.10-18.30 Nuoren mielenterveyttä haastavia ja suojaavia tekijöitä hyvinvointipäällikkö Panu Isotalo, Hyvinkään kaupunki   18.30-19.00 Hyvinkään kaupungin palvelut nuorten henkisen hyvinvoinnin vahvistajina Nuorisopalvelut: erityisnuorisotyöntekijät Anni Kouhia ja Satu Raijas Oppilas- ja opiskelijahuolto: koulupsykologi Johanna Vuolanko   19.00-19.10 Minidokumentti: ”Black Dog”   19.10-19.30 Palveluverkosto nuorten henkisen hyvinvoinnin vahvistajana Kriisikeskus Hymise: ma. toiminnanjohtaja Reija Tuomisalo, Kriisikeskus Hymise ry Nuorisoasema: sosiaaliohjaaja Virpi Oinonen, Keusote   19.30-19.50 Vanhempien näkökulma ja perheiden tuki lapsiperhetyöntekijä, psykiatrinen sh. Eija Kylliäinen, FinFami Uusimaa omainen Anja Tauriainen, FinFami Uusimaa, Hyvinkään omaistoiminnan neuvottelukunta   19.50-20.00 Hyvillä mielin eteenpäin nuorisopäällikkö Mika Joensuu, Hyvinkään kaupunki</vt:lpstr>
      <vt:lpstr>Nuorten mielenterveyttä haastavia ja suojaavia tekijöitä</vt:lpstr>
      <vt:lpstr>PowerPoint-esitys</vt:lpstr>
      <vt:lpstr>PowerPoint-esitys</vt:lpstr>
      <vt:lpstr>PowerPoint-esitys</vt:lpstr>
      <vt:lpstr>PowerPoint-esitys</vt:lpstr>
      <vt:lpstr>PowerPoint-esitys</vt:lpstr>
      <vt:lpstr>MITKÄ TEKIJÄT TUTKITUSTI HAASTAVAT NUOREN MIELENTERVEYTTÄ</vt:lpstr>
      <vt:lpstr>MITKÄ SISÄISET TEKIJÄT TUTKITUSTI SUOJAAVAT NUOREN  MIELENTERVEYTTÄ</vt:lpstr>
      <vt:lpstr>MITKÄ ULKOISET TEKIJÄT TUTKITUSTI SUOJAAVAT NUOREN MIELENTERVEYTTÄ</vt:lpstr>
      <vt:lpstr>Esimerkki 1 nykynuorten mt-haasteista: TAD-diagnoosi </vt:lpstr>
      <vt:lpstr>Esimerkki 2 nykynuorten mt-haasteista: FOMO-ilmiö </vt:lpstr>
      <vt:lpstr>LÄHTEET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Olli Salo</dc:creator>
  <cp:lastModifiedBy>Isotalo Panu</cp:lastModifiedBy>
  <cp:revision>410</cp:revision>
  <cp:lastPrinted>2020-06-11T06:41:08Z</cp:lastPrinted>
  <dcterms:created xsi:type="dcterms:W3CDTF">2019-08-27T07:44:57Z</dcterms:created>
  <dcterms:modified xsi:type="dcterms:W3CDTF">2020-11-02T08:35:32Z</dcterms:modified>
</cp:coreProperties>
</file>