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0" r:id="rId6"/>
    <p:sldId id="257" r:id="rId7"/>
    <p:sldId id="262" r:id="rId8"/>
    <p:sldId id="259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D5FA85-5DC1-4985-A539-F9E81A388D33}" v="284" dt="2020-10-13T11:47:43.427"/>
    <p1510:client id="{BD8C979A-5665-44E5-87F7-FB9AC8A1EEA6}" v="67" dt="2020-10-15T12:42:15.421"/>
    <p1510:client id="{CFE41C44-3F0E-42F3-9321-8551800570F1}" v="7" dt="2020-09-22T06:45:27.576"/>
    <p1510:client id="{F62B9ADE-6F88-49FA-A79A-1EEE579930D9}" v="33" dt="2020-10-12T08:49:18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9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5995082-37CD-4BAA-9F92-25A7FC39F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3167" y="2590984"/>
            <a:ext cx="6353674" cy="3608480"/>
          </a:xfrm>
        </p:spPr>
        <p:txBody>
          <a:bodyPr>
            <a:normAutofit/>
          </a:bodyPr>
          <a:lstStyle/>
          <a:p>
            <a:pPr algn="l"/>
            <a:r>
              <a:rPr lang="fi-FI" sz="2000" dirty="0"/>
              <a:t>		</a:t>
            </a:r>
            <a:br>
              <a:rPr lang="fi-FI" sz="2000" dirty="0"/>
            </a:br>
            <a:br>
              <a:rPr lang="fi-FI" sz="2000" dirty="0"/>
            </a:br>
            <a:r>
              <a:rPr lang="fi-FI" sz="2400" dirty="0"/>
              <a:t>Kauppalankatu 22 A,                          </a:t>
            </a:r>
            <a:br>
              <a:rPr lang="fi-FI" sz="2400" dirty="0"/>
            </a:br>
            <a:r>
              <a:rPr lang="fi-FI" sz="2400" dirty="0"/>
              <a:t>05800 HYVINKÄÄ</a:t>
            </a:r>
            <a:br>
              <a:rPr lang="fi-FI" sz="2400" dirty="0"/>
            </a:br>
            <a:br>
              <a:rPr lang="fi-FI" sz="2400" dirty="0"/>
            </a:br>
            <a:r>
              <a:rPr lang="fi-FI" sz="2400" dirty="0"/>
              <a:t>		</a:t>
            </a:r>
            <a:br>
              <a:rPr lang="fi-FI" sz="2400" dirty="0"/>
            </a:br>
            <a:r>
              <a:rPr lang="fi-FI" sz="2400" dirty="0"/>
              <a:t>0400 755 284		</a:t>
            </a:r>
            <a:br>
              <a:rPr lang="fi-FI" sz="2400" dirty="0"/>
            </a:br>
            <a:r>
              <a:rPr lang="fi-FI" sz="2400" dirty="0"/>
              <a:t>Ma-Pe klo 9-15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42F8173-DBA5-4F61-9B3D-A2ECAA5C1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6814" y="307428"/>
            <a:ext cx="6533984" cy="2107287"/>
          </a:xfrm>
        </p:spPr>
        <p:txBody>
          <a:bodyPr>
            <a:normAutofit fontScale="25000" lnSpcReduction="20000"/>
          </a:bodyPr>
          <a:lstStyle/>
          <a:p>
            <a:pPr algn="l"/>
            <a:endParaRPr lang="fi-FI" sz="5400" dirty="0"/>
          </a:p>
          <a:p>
            <a:pPr algn="l"/>
            <a:r>
              <a:rPr lang="fi-FI" sz="12800" dirty="0">
                <a:latin typeface="+mj-lt"/>
              </a:rPr>
              <a:t>Hyvinkään Kriisikeskus Hymisen ja MIELI ry:n tuki nuorille ja heidän vanhemmilleen</a:t>
            </a:r>
          </a:p>
          <a:p>
            <a:pPr algn="l"/>
            <a:endParaRPr lang="fi-FI" sz="5400" dirty="0"/>
          </a:p>
        </p:txBody>
      </p:sp>
      <p:pic>
        <p:nvPicPr>
          <p:cNvPr id="4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B1A5CB3-3244-47BD-A641-B4D2D573E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2833" y="2762437"/>
            <a:ext cx="6191738" cy="340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64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3">
            <a:extLst>
              <a:ext uri="{FF2B5EF4-FFF2-40B4-BE49-F238E27FC236}">
                <a16:creationId xmlns:a16="http://schemas.microsoft.com/office/drawing/2014/main" id="{AFAADFB1-A9D8-4319-BAC8-6B3FD36BF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5">
            <a:extLst>
              <a:ext uri="{FF2B5EF4-FFF2-40B4-BE49-F238E27FC236}">
                <a16:creationId xmlns:a16="http://schemas.microsoft.com/office/drawing/2014/main" id="{617C5FC5-1BC6-470E-A163-7EE80D227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3" name="Picture 27">
            <a:extLst>
              <a:ext uri="{FF2B5EF4-FFF2-40B4-BE49-F238E27FC236}">
                <a16:creationId xmlns:a16="http://schemas.microsoft.com/office/drawing/2014/main" id="{48316889-BCD7-49B5-89BD-4FC1D29FE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5" name="Rectangle 29">
            <a:extLst>
              <a:ext uri="{FF2B5EF4-FFF2-40B4-BE49-F238E27FC236}">
                <a16:creationId xmlns:a16="http://schemas.microsoft.com/office/drawing/2014/main" id="{3E12F873-5B9B-482F-9FB3-6355C4F3B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0F245259-4364-4D53-AC48-3E893885A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E72CF4D-9413-4DEF-B1E0-8366F0C7D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475" y="181304"/>
            <a:ext cx="4203364" cy="1065474"/>
          </a:xfrm>
        </p:spPr>
        <p:txBody>
          <a:bodyPr>
            <a:normAutofit/>
          </a:bodyPr>
          <a:lstStyle/>
          <a:p>
            <a:pPr algn="l"/>
            <a:r>
              <a:rPr lang="fi-FI" dirty="0"/>
              <a:t>Taustajärjestö</a:t>
            </a:r>
            <a:br>
              <a:rPr lang="fi-FI" dirty="0"/>
            </a:br>
            <a:r>
              <a:rPr lang="fi-FI" dirty="0"/>
              <a:t>MIELI ry</a:t>
            </a:r>
          </a:p>
        </p:txBody>
      </p:sp>
      <p:pic>
        <p:nvPicPr>
          <p:cNvPr id="8" name="Kuva 9" descr="Kuva, joka sisältää kohteen ruoho, ulko, kenttä, vihreä&#10;&#10;Kuvaus luotu automaattisesti">
            <a:extLst>
              <a:ext uri="{FF2B5EF4-FFF2-40B4-BE49-F238E27FC236}">
                <a16:creationId xmlns:a16="http://schemas.microsoft.com/office/drawing/2014/main" id="{FC35473B-8B33-4982-B546-61B07ECE31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456" r="7029"/>
          <a:stretch/>
        </p:blipFill>
        <p:spPr>
          <a:xfrm>
            <a:off x="1005401" y="227"/>
            <a:ext cx="4424045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9" name="Rectangle 33">
            <a:extLst>
              <a:ext uri="{FF2B5EF4-FFF2-40B4-BE49-F238E27FC236}">
                <a16:creationId xmlns:a16="http://schemas.microsoft.com/office/drawing/2014/main" id="{3B9C7619-9AF0-4D6F-B2E3-21032A5C3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E99887-7B1F-4155-90D1-05481E86B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234" y="1844566"/>
            <a:ext cx="5485233" cy="4776950"/>
          </a:xfrm>
        </p:spPr>
        <p:txBody>
          <a:bodyPr>
            <a:normAutofit/>
          </a:bodyPr>
          <a:lstStyle/>
          <a:p>
            <a:pPr marL="267970" indent="-267970">
              <a:lnSpc>
                <a:spcPct val="110000"/>
              </a:lnSpc>
              <a:spcAft>
                <a:spcPts val="600"/>
              </a:spcAft>
            </a:pPr>
            <a:r>
              <a:rPr lang="fi-FI" sz="2400" dirty="0"/>
              <a:t>MIELI ry (ent. Suomen Mielenterveysseura)</a:t>
            </a:r>
          </a:p>
          <a:p>
            <a:pPr marL="267970" indent="-267970">
              <a:lnSpc>
                <a:spcPct val="110000"/>
              </a:lnSpc>
              <a:spcAft>
                <a:spcPts val="600"/>
              </a:spcAft>
            </a:pPr>
            <a:r>
              <a:rPr lang="fi-FI" sz="2400" dirty="0"/>
              <a:t>56 paikallista yhdistystä </a:t>
            </a:r>
          </a:p>
          <a:p>
            <a:pPr marL="267970" indent="-267970">
              <a:lnSpc>
                <a:spcPct val="110000"/>
              </a:lnSpc>
              <a:spcAft>
                <a:spcPts val="600"/>
              </a:spcAft>
            </a:pPr>
            <a:r>
              <a:rPr lang="fi-FI" sz="2400" dirty="0"/>
              <a:t>22 kriisikeskusta eri puolilla Suomea = Kriisikeskusverkosto </a:t>
            </a:r>
          </a:p>
          <a:p>
            <a:pPr marL="267970" indent="-267970">
              <a:lnSpc>
                <a:spcPct val="110000"/>
              </a:lnSpc>
            </a:pPr>
            <a:r>
              <a:rPr lang="fi-FI" sz="2400" dirty="0">
                <a:latin typeface="+mj-lt"/>
              </a:rPr>
              <a:t>Kriisikeskustoiminnan rahoittaa pääosin </a:t>
            </a:r>
            <a:r>
              <a:rPr lang="fi-FI" sz="2400" dirty="0" err="1">
                <a:latin typeface="+mj-lt"/>
              </a:rPr>
              <a:t>STM:n</a:t>
            </a:r>
            <a:r>
              <a:rPr lang="fi-FI" sz="2400" dirty="0">
                <a:latin typeface="+mj-lt"/>
              </a:rPr>
              <a:t> Sosiaali- ja terveysjärjestöjen avustuskeskus (</a:t>
            </a:r>
            <a:r>
              <a:rPr lang="fi-FI" sz="2400" i="1" dirty="0">
                <a:latin typeface="+mj-lt"/>
              </a:rPr>
              <a:t>STEA) </a:t>
            </a:r>
            <a:r>
              <a:rPr lang="fi-FI" sz="2400" dirty="0">
                <a:latin typeface="+mj-lt"/>
              </a:rPr>
              <a:t>Veikkauksen varoista</a:t>
            </a:r>
          </a:p>
          <a:p>
            <a:pPr marL="267970" indent="-267970">
              <a:lnSpc>
                <a:spcPct val="110000"/>
              </a:lnSpc>
            </a:pPr>
            <a:endParaRPr lang="fi-FI" sz="2400" dirty="0"/>
          </a:p>
          <a:p>
            <a:pPr>
              <a:lnSpc>
                <a:spcPct val="110000"/>
              </a:lnSpc>
            </a:pPr>
            <a:endParaRPr lang="fi-FI" sz="1000" dirty="0"/>
          </a:p>
        </p:txBody>
      </p:sp>
      <p:sp>
        <p:nvSpPr>
          <p:cNvPr id="31" name="Rectangle 35">
            <a:extLst>
              <a:ext uri="{FF2B5EF4-FFF2-40B4-BE49-F238E27FC236}">
                <a16:creationId xmlns:a16="http://schemas.microsoft.com/office/drawing/2014/main" id="{BAFBE0AC-23B1-4352-95D2-C71EB6D15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13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4">
            <a:extLst>
              <a:ext uri="{FF2B5EF4-FFF2-40B4-BE49-F238E27FC236}">
                <a16:creationId xmlns:a16="http://schemas.microsoft.com/office/drawing/2014/main" id="{43BBAF34-367D-4E18-A62E-4602BD908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32" y="-2718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66">
            <a:extLst>
              <a:ext uri="{FF2B5EF4-FFF2-40B4-BE49-F238E27FC236}">
                <a16:creationId xmlns:a16="http://schemas.microsoft.com/office/drawing/2014/main" id="{99A4CF08-858A-49E4-B707-4E7585D11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68">
            <a:extLst>
              <a:ext uri="{FF2B5EF4-FFF2-40B4-BE49-F238E27FC236}">
                <a16:creationId xmlns:a16="http://schemas.microsoft.com/office/drawing/2014/main" id="{56938E62-910D-4D69-AA09-567AAAC37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0">
            <a:extLst>
              <a:ext uri="{FF2B5EF4-FFF2-40B4-BE49-F238E27FC236}">
                <a16:creationId xmlns:a16="http://schemas.microsoft.com/office/drawing/2014/main" id="{A74E54C6-D084-4BC8-B3F9-8B9EC22A6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65268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76ABF17-FC01-4214-963E-238DDE862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8" y="189187"/>
            <a:ext cx="4986954" cy="618870"/>
          </a:xfrm>
        </p:spPr>
        <p:txBody>
          <a:bodyPr>
            <a:normAutofit/>
          </a:bodyPr>
          <a:lstStyle/>
          <a:p>
            <a:pPr algn="l"/>
            <a:r>
              <a:rPr lang="fi-FI" dirty="0"/>
              <a:t>Toiminta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287F443-F6C2-4506-8C22-BA0E0DD11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692" y="733097"/>
            <a:ext cx="6146259" cy="5935716"/>
          </a:xfrm>
        </p:spPr>
        <p:txBody>
          <a:bodyPr>
            <a:normAutofit/>
          </a:bodyPr>
          <a:lstStyle/>
          <a:p>
            <a:r>
              <a:rPr lang="fi-FI" sz="2400" dirty="0">
                <a:latin typeface="+mj-lt"/>
              </a:rPr>
              <a:t>Kriisikeskusten perustehtävä on antaa matalankynnyksen keskusteluapua vaikeissa elämäntilanteissa ja kriiseissä.</a:t>
            </a:r>
          </a:p>
          <a:p>
            <a:r>
              <a:rPr lang="fi-FI" sz="2400" dirty="0">
                <a:latin typeface="+mj-lt"/>
              </a:rPr>
              <a:t>Hymise kriisikeskukseen tulee asiakkaita pääasiassa Hyvinkään, Riihimäen, Nurmijärven, Hausjärven sekä Lopen alueelta. Asiakkaat tervetulleita myös muualta. </a:t>
            </a:r>
          </a:p>
          <a:p>
            <a:r>
              <a:rPr lang="fi-FI" sz="2400" dirty="0" err="1">
                <a:latin typeface="+mj-lt"/>
              </a:rPr>
              <a:t>Hymisessä</a:t>
            </a:r>
            <a:r>
              <a:rPr lang="fi-FI" sz="2400" dirty="0">
                <a:latin typeface="+mj-lt"/>
              </a:rPr>
              <a:t> kaksi koulutettua kriisityöntekijää sekä toiminnanjohtaja sekä noin 40 koulutettua vapaaehtoista.</a:t>
            </a:r>
          </a:p>
        </p:txBody>
      </p:sp>
      <p:sp>
        <p:nvSpPr>
          <p:cNvPr id="78" name="Rectangle 72">
            <a:extLst>
              <a:ext uri="{FF2B5EF4-FFF2-40B4-BE49-F238E27FC236}">
                <a16:creationId xmlns:a16="http://schemas.microsoft.com/office/drawing/2014/main" id="{777713DB-A0B1-4507-9991-B6DCAE436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397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4" descr="Kuva, joka sisältää kohteen koira, istuminen, pieni, katsominen&#10;&#10;Kuvaus luotu automaattisesti">
            <a:extLst>
              <a:ext uri="{FF2B5EF4-FFF2-40B4-BE49-F238E27FC236}">
                <a16:creationId xmlns:a16="http://schemas.microsoft.com/office/drawing/2014/main" id="{76A0D8BD-AE53-41A9-A563-461585E020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25" r="33028" b="-1"/>
          <a:stretch/>
        </p:blipFill>
        <p:spPr>
          <a:xfrm>
            <a:off x="7534656" y="227"/>
            <a:ext cx="4657039" cy="6858000"/>
          </a:xfrm>
          <a:prstGeom prst="rect">
            <a:avLst/>
          </a:prstGeom>
        </p:spPr>
      </p:pic>
      <p:pic>
        <p:nvPicPr>
          <p:cNvPr id="79" name="Picture 74">
            <a:extLst>
              <a:ext uri="{FF2B5EF4-FFF2-40B4-BE49-F238E27FC236}">
                <a16:creationId xmlns:a16="http://schemas.microsoft.com/office/drawing/2014/main" id="{A9A96FF2-ACD7-48C4-BCE1-FC7F42108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72" y="0"/>
            <a:ext cx="4649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13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EE098E77-CE47-4F41-ADD0-E2D88969B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63" y="421698"/>
            <a:ext cx="12087770" cy="62474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01900C-265D-4146-A578-477541E3D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1F8C064-2DC5-4758-B49C-76BFF6405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51264EE-1CEF-4620-8C24-9B4BA1979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372" y="416210"/>
            <a:ext cx="10191767" cy="1358995"/>
          </a:xfrm>
        </p:spPr>
        <p:txBody>
          <a:bodyPr>
            <a:normAutofit/>
          </a:bodyPr>
          <a:lstStyle/>
          <a:p>
            <a:pPr algn="l"/>
            <a:r>
              <a:rPr lang="fi-FI" sz="4800" dirty="0"/>
              <a:t>Kriisiapu vaikeissa elämäntilanteissa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490D63-D887-4007-96B7-EA579107F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372" y="1702533"/>
            <a:ext cx="8519466" cy="4832273"/>
          </a:xfrm>
        </p:spPr>
        <p:txBody>
          <a:bodyPr anchor="t">
            <a:normAutofit fontScale="92500" lnSpcReduction="20000"/>
          </a:bodyPr>
          <a:lstStyle/>
          <a:p>
            <a:pPr marL="344170" indent="-344170"/>
            <a:r>
              <a:rPr lang="fi-FI" sz="2600" dirty="0">
                <a:latin typeface="+mj-lt"/>
              </a:rPr>
              <a:t>Kriisivastaanotolle voi varata ajan kriisityöntekijälle: maksutonta, 1-10 tapaamista, lopuksi tarvittaessa palveluohjausta eteenpäin.</a:t>
            </a:r>
          </a:p>
          <a:p>
            <a:pPr marL="344170" indent="-344170"/>
            <a:r>
              <a:rPr lang="fi-FI" sz="2600" dirty="0"/>
              <a:t>2021 nuorille aikuisille suunnattu Löydä oma tarinasi-ryhmä.</a:t>
            </a:r>
          </a:p>
          <a:p>
            <a:pPr marL="344170" indent="-344170"/>
            <a:r>
              <a:rPr lang="fi-FI" sz="2600" b="0" i="0" dirty="0">
                <a:effectLst/>
                <a:latin typeface="+mj-lt"/>
              </a:rPr>
              <a:t>Toimii osana MIELI ry:n Valtakunnallisen kriisipuhelimen (auki 24/7) päivystysrinkiä, jota päivystävät koulutetut vapaaehtoiset ja työntekijät.</a:t>
            </a:r>
          </a:p>
          <a:p>
            <a:pPr marL="344170" indent="-344170"/>
            <a:r>
              <a:rPr lang="fi-FI" sz="2600" dirty="0">
                <a:latin typeface="+mj-lt"/>
              </a:rPr>
              <a:t>Toimii 2021 alusta osana nuorten </a:t>
            </a:r>
            <a:r>
              <a:rPr lang="fi-FI" sz="2600" dirty="0" err="1">
                <a:latin typeface="+mj-lt"/>
              </a:rPr>
              <a:t>Sekasin</a:t>
            </a:r>
            <a:r>
              <a:rPr lang="fi-FI" sz="2600" dirty="0">
                <a:latin typeface="+mj-lt"/>
              </a:rPr>
              <a:t>-chatin päivystysrinkiä jota päivystävät koulutetut vapaaehtoiset ja työntekijät</a:t>
            </a:r>
          </a:p>
          <a:p>
            <a:pPr marL="344170" indent="-344170"/>
            <a:endParaRPr lang="fi-FI" sz="18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21787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3BBAF34-367D-4E18-A62E-4602BD908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32" y="-2718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9A4CF08-858A-49E4-B707-4E7585D11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6938E62-910D-4D69-AA09-567AAAC37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74E54C6-D084-4BC8-B3F9-8B9EC22A6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65268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E07A3C8-F462-4D1C-B09A-E9E35AEF4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8" y="808056"/>
            <a:ext cx="4986954" cy="1077229"/>
          </a:xfrm>
        </p:spPr>
        <p:txBody>
          <a:bodyPr>
            <a:normAutofit/>
          </a:bodyPr>
          <a:lstStyle/>
          <a:p>
            <a:pPr algn="l"/>
            <a:r>
              <a:rPr lang="fi-FI" dirty="0"/>
              <a:t>Vastaanotolla: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2E8577-E0F0-4A54-9086-C2789D1EA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554" y="1426008"/>
            <a:ext cx="6371829" cy="5290101"/>
          </a:xfrm>
        </p:spPr>
        <p:txBody>
          <a:bodyPr>
            <a:normAutofit/>
          </a:bodyPr>
          <a:lstStyle/>
          <a:p>
            <a:r>
              <a:rPr lang="fi-FI" sz="2400" dirty="0">
                <a:latin typeface="+mj-lt"/>
              </a:rPr>
              <a:t>Apu on lyhytkestoista 1-10 tapaamista</a:t>
            </a:r>
          </a:p>
          <a:p>
            <a:r>
              <a:rPr lang="fi-FI" sz="2400" dirty="0">
                <a:latin typeface="+mj-lt"/>
              </a:rPr>
              <a:t>Ei tarvita lähetettä, asiakkuuksista ei pidetä rekisteriä.</a:t>
            </a:r>
          </a:p>
          <a:p>
            <a:r>
              <a:rPr lang="fi-FI" sz="2400" dirty="0">
                <a:latin typeface="+mj-lt"/>
              </a:rPr>
              <a:t>Yhteyttä voi ottaa myös nimettömänä</a:t>
            </a:r>
          </a:p>
          <a:p>
            <a:r>
              <a:rPr lang="fi-FI" sz="2400" dirty="0">
                <a:latin typeface="+mj-lt"/>
              </a:rPr>
              <a:t>Kaikki yhteydenotot ovat luottamuksellisia</a:t>
            </a:r>
          </a:p>
          <a:p>
            <a:r>
              <a:rPr lang="fi-FI" sz="2400" dirty="0">
                <a:latin typeface="+mj-lt"/>
              </a:rPr>
              <a:t>Palvelu on maksutonta</a:t>
            </a:r>
          </a:p>
          <a:p>
            <a:r>
              <a:rPr lang="fi-FI" sz="2400" dirty="0">
                <a:latin typeface="+mj-lt"/>
              </a:rPr>
              <a:t>Vastaanotolle voi nuori tulla yksin</a:t>
            </a:r>
            <a:r>
              <a:rPr lang="fi-FI" sz="2400">
                <a:latin typeface="+mj-lt"/>
              </a:rPr>
              <a:t>, vanhemman </a:t>
            </a:r>
            <a:r>
              <a:rPr lang="fi-FI" sz="2400" dirty="0">
                <a:latin typeface="+mj-lt"/>
              </a:rPr>
              <a:t>tai perheen kanssa.</a:t>
            </a:r>
          </a:p>
          <a:p>
            <a:endParaRPr lang="fi-FI" sz="18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77713DB-A0B1-4507-9991-B6DCAE436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397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pöytä, istuminen, vesi, hedelmä&#10;&#10;Kuvaus luotu automaattisesti">
            <a:extLst>
              <a:ext uri="{FF2B5EF4-FFF2-40B4-BE49-F238E27FC236}">
                <a16:creationId xmlns:a16="http://schemas.microsoft.com/office/drawing/2014/main" id="{7094064B-30A9-4CCB-B3A1-5E9E0ADA70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42" r="51944" b="-2"/>
          <a:stretch/>
        </p:blipFill>
        <p:spPr>
          <a:xfrm>
            <a:off x="7534656" y="227"/>
            <a:ext cx="4657039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9A96FF2-ACD7-48C4-BCE1-FC7F42108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72" y="0"/>
            <a:ext cx="4649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6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BBA26C-89C3-411F-9753-606A413F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AD2215-6311-4D1C-B6B5-F57CB6BFC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BA5DE79-30D1-4A10-8DB9-0A6E523A9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BD0D63-D23F-4AE7-8270-4185EF9C1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168E9E-94E9-4BE3-B88C-C8A468117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107AC1-AA0D-4097-B03D-FD3C632AB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8D231A-EC46-4736-B00F-76D307082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E61FA2F-7746-41FC-8844-AFD9246C0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167" y="2590984"/>
            <a:ext cx="7369642" cy="36084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8000"/>
              <a:t>KIITOS!</a:t>
            </a:r>
          </a:p>
        </p:txBody>
      </p:sp>
      <p:pic>
        <p:nvPicPr>
          <p:cNvPr id="4" name="Kuva 4" descr="Kuva, joka sisältää kohteen ruoho, ulko, koira, istuminen&#10;&#10;Kuvaus luotu automaattisesti">
            <a:extLst>
              <a:ext uri="{FF2B5EF4-FFF2-40B4-BE49-F238E27FC236}">
                <a16:creationId xmlns:a16="http://schemas.microsoft.com/office/drawing/2014/main" id="{9985466A-9AAA-46EC-B479-724A28E9A3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5862" y="1280048"/>
            <a:ext cx="5185507" cy="395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67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F97AC9B511C8544AA78A1FDB7BCA5A4" ma:contentTypeVersion="4" ma:contentTypeDescription="Luo uusi asiakirja." ma:contentTypeScope="" ma:versionID="e40d29731eed21f078cb150fcecadeb5">
  <xsd:schema xmlns:xsd="http://www.w3.org/2001/XMLSchema" xmlns:xs="http://www.w3.org/2001/XMLSchema" xmlns:p="http://schemas.microsoft.com/office/2006/metadata/properties" xmlns:ns2="3a4d9677-89a9-4888-90e1-2b7553172641" targetNamespace="http://schemas.microsoft.com/office/2006/metadata/properties" ma:root="true" ma:fieldsID="7cb866f035d95f5537a7645aff0f21b4" ns2:_="">
    <xsd:import namespace="3a4d9677-89a9-4888-90e1-2b75531726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d9677-89a9-4888-90e1-2b75531726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0AFA71-8C04-464D-8467-F6FB030D309B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3a4d9677-89a9-4888-90e1-2b7553172641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565AB06-EB73-45C0-9E22-9CE000A44D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185129-78CA-4931-B25B-28B8FAB93D65}">
  <ds:schemaRefs>
    <ds:schemaRef ds:uri="3a4d9677-89a9-4888-90e1-2b755317264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223</Words>
  <Application>Microsoft Office PowerPoint</Application>
  <PresentationFormat>Laajakuva</PresentationFormat>
  <Paragraphs>26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MS Shell Dlg 2</vt:lpstr>
      <vt:lpstr>Wingdings</vt:lpstr>
      <vt:lpstr>Wingdings 3</vt:lpstr>
      <vt:lpstr>Madison</vt:lpstr>
      <vt:lpstr>    Kauppalankatu 22 A,                           05800 HYVINKÄÄ     0400 755 284   Ma-Pe klo 9-15</vt:lpstr>
      <vt:lpstr>Taustajärjestö MIELI ry</vt:lpstr>
      <vt:lpstr>Toiminta</vt:lpstr>
      <vt:lpstr>Kriisiapu vaikeissa elämäntilanteissa</vt:lpstr>
      <vt:lpstr>Vastaanotolla: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Kauppalankatu 22 A,                           05800 HYVINKÄÄ     0400 755 284   Ma-Pe klo 9-15</dc:title>
  <dc:creator>Taina Palmroos</dc:creator>
  <cp:lastModifiedBy>Isotalo Panu</cp:lastModifiedBy>
  <cp:revision>9</cp:revision>
  <dcterms:created xsi:type="dcterms:W3CDTF">2020-09-22T06:45:35Z</dcterms:created>
  <dcterms:modified xsi:type="dcterms:W3CDTF">2020-11-18T07:39:16Z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0x010100DF97AC9B511C8544AA78A1FDB7BCA5A4</vt:lpwstr>
  </property>
</Properties>
</file>