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SemiBold" panose="020B0706030804020204" pitchFamily="34" charset="0"/>
      <p:bold r:id="rId15"/>
      <p:boldItalic r:id="rId1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166396" y="130629"/>
            <a:ext cx="11859208" cy="6590846"/>
          </a:xfrm>
          <a:prstGeom prst="rect">
            <a:avLst/>
          </a:prstGeom>
          <a:solidFill>
            <a:srgbClr val="00BB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2" r="4109" b="33650"/>
          <a:stretch/>
        </p:blipFill>
        <p:spPr>
          <a:xfrm>
            <a:off x="993604" y="128337"/>
            <a:ext cx="11037975" cy="6609347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6"/>
          <a:stretch/>
        </p:blipFill>
        <p:spPr>
          <a:xfrm>
            <a:off x="-799528" y="-567199"/>
            <a:ext cx="6314953" cy="52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092413" y="263611"/>
            <a:ext cx="9809301" cy="156712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KIRJOITA TEKSTIDIAN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i-FI" dirty="0"/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86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574970" y="3585029"/>
            <a:ext cx="4772479" cy="1262742"/>
          </a:xfrm>
        </p:spPr>
        <p:txBody>
          <a:bodyPr anchor="b"/>
          <a:lstStyle>
            <a:lvl1pPr>
              <a:defRPr sz="6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 flipV="1">
            <a:off x="831850" y="5167086"/>
            <a:ext cx="10515600" cy="9724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614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0BBDC"/>
                </a:solidFill>
              </a:defRPr>
            </a:lvl1pPr>
          </a:lstStyle>
          <a:p>
            <a:r>
              <a:rPr lang="fi-FI" dirty="0"/>
              <a:t>KIRJOITA KUVADIAN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" y="-180976"/>
            <a:ext cx="1669454" cy="18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1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12407" y="433387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12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785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800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7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72768" y="457200"/>
            <a:ext cx="34655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3138-16D8-4682-87E6-CA04909DD1BB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69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167952" y="133577"/>
            <a:ext cx="11859208" cy="6590846"/>
          </a:xfrm>
          <a:prstGeom prst="rect">
            <a:avLst/>
          </a:prstGeom>
          <a:solidFill>
            <a:srgbClr val="00BB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092413" y="263611"/>
            <a:ext cx="9417907" cy="1567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KIRJOITA TÄHÄN 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6782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3138-16D8-4682-87E6-CA04909DD1BB}" type="datetimeFigureOut">
              <a:rPr lang="fi-FI" smtClean="0"/>
              <a:t>2.8.2023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AC081-C620-4350-97F8-EBB8D4BCEF21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6" y="-42379"/>
            <a:ext cx="1521413" cy="1646238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9" b="30768"/>
          <a:stretch/>
        </p:blipFill>
        <p:spPr>
          <a:xfrm>
            <a:off x="9579600" y="4719600"/>
            <a:ext cx="2447608" cy="200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1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4987635" y="5094514"/>
            <a:ext cx="6870535" cy="1269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4769070" y="5225143"/>
            <a:ext cx="7089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400" b="1" dirty="0">
                <a:solidFill>
                  <a:srgbClr val="00BB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Esi- ja alkuopetuksen yhteistyösuunnitelma 2023</a:t>
            </a:r>
          </a:p>
          <a:p>
            <a:pPr algn="r"/>
            <a:r>
              <a:rPr lang="fi-FI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Koulun nimi ja esiopetusryhmät</a:t>
            </a:r>
          </a:p>
        </p:txBody>
      </p:sp>
    </p:spTree>
    <p:extLst>
      <p:ext uri="{BB962C8B-B14F-4D97-AF65-F5344CB8AC3E}">
        <p14:creationId xmlns:p14="http://schemas.microsoft.com/office/powerpoint/2010/main" val="142660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2413" y="263611"/>
            <a:ext cx="9809301" cy="946880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Esi</a:t>
            </a:r>
            <a:r>
              <a:rPr lang="fi-FI" dirty="0"/>
              <a:t>- ja alkuopetuksen yhteistyön tavoite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Tavoitteena on, että jokaisella esiopetuksen oppilaalla on mahdollisuus esiopetusvuotensa aikana yhteistoimintaan alkuopetuksen kanssa. Yhteistoiminta suunnitellaan </a:t>
            </a:r>
            <a:r>
              <a:rPr lang="fi-FI" dirty="0" err="1"/>
              <a:t>esi</a:t>
            </a:r>
            <a:r>
              <a:rPr lang="fi-FI" dirty="0"/>
              <a:t>- ja alkuopetuksen välisenä yhteistyönä ja kirjataan molempien lukuvuosisuunnitelmiin.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Lapsen sujuva ja joustava siirtymä esiopetuksesta alkuopetukseen edellyttää päiväkotien ja koulujen välistä yhteistyötä ja molemminpuolista toimintakulttuureiden tuntemista. Jotta </a:t>
            </a:r>
            <a:r>
              <a:rPr lang="fi-FI" dirty="0" err="1"/>
              <a:t>esi</a:t>
            </a:r>
            <a:r>
              <a:rPr lang="fi-FI" dirty="0"/>
              <a:t>- ja alkuopetuksesta muodostuu lapsen oppimiselle ja kasvulle mielekäs jatkumo, on tärkeätä, että esiopetuksen ja alkuopetuksen tavoitteet, sisällöt sekä menetelmät ovat yhdensuuntaisia ja täydentävät toisiaan.  </a:t>
            </a:r>
          </a:p>
        </p:txBody>
      </p:sp>
    </p:spTree>
    <p:extLst>
      <p:ext uri="{BB962C8B-B14F-4D97-AF65-F5344CB8AC3E}">
        <p14:creationId xmlns:p14="http://schemas.microsoft.com/office/powerpoint/2010/main" val="32692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8551" y="611954"/>
            <a:ext cx="9417907" cy="920755"/>
          </a:xfrm>
        </p:spPr>
        <p:txBody>
          <a:bodyPr>
            <a:normAutofit/>
          </a:bodyPr>
          <a:lstStyle/>
          <a:p>
            <a:r>
              <a:rPr lang="fi-FI" sz="2400" dirty="0"/>
              <a:t>Esi- ja alkuopetuksen yhteistyösuunnitelma ja arviointi </a:t>
            </a:r>
            <a:br>
              <a:rPr lang="fi-FI" sz="2400" dirty="0"/>
            </a:br>
            <a:r>
              <a:rPr lang="fi-FI" sz="2400" dirty="0"/>
              <a:t>(esim. yksi sivu/lukuvuosi)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3006646"/>
              </p:ext>
            </p:extLst>
          </p:nvPr>
        </p:nvGraphicFramePr>
        <p:xfrm>
          <a:off x="654270" y="1828798"/>
          <a:ext cx="10902188" cy="4583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468">
                  <a:extLst>
                    <a:ext uri="{9D8B030D-6E8A-4147-A177-3AD203B41FA5}">
                      <a16:colId xmlns:a16="http://schemas.microsoft.com/office/drawing/2014/main" val="1494890074"/>
                    </a:ext>
                  </a:extLst>
                </a:gridCol>
                <a:gridCol w="3421117">
                  <a:extLst>
                    <a:ext uri="{9D8B030D-6E8A-4147-A177-3AD203B41FA5}">
                      <a16:colId xmlns:a16="http://schemas.microsoft.com/office/drawing/2014/main" val="2163754144"/>
                    </a:ext>
                  </a:extLst>
                </a:gridCol>
                <a:gridCol w="3644056">
                  <a:extLst>
                    <a:ext uri="{9D8B030D-6E8A-4147-A177-3AD203B41FA5}">
                      <a16:colId xmlns:a16="http://schemas.microsoft.com/office/drawing/2014/main" val="1934691259"/>
                    </a:ext>
                  </a:extLst>
                </a:gridCol>
                <a:gridCol w="2725547">
                  <a:extLst>
                    <a:ext uri="{9D8B030D-6E8A-4147-A177-3AD203B41FA5}">
                      <a16:colId xmlns:a16="http://schemas.microsoft.com/office/drawing/2014/main" val="2965046854"/>
                    </a:ext>
                  </a:extLst>
                </a:gridCol>
              </a:tblGrid>
              <a:tr h="938050">
                <a:tc>
                  <a:txBody>
                    <a:bodyPr/>
                    <a:lstStyle/>
                    <a:p>
                      <a:pPr algn="ctr"/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luku-</a:t>
                      </a:r>
                      <a:r>
                        <a:rPr lang="fi-FI" b="0" dirty="0" err="1">
                          <a:solidFill>
                            <a:schemeClr val="tx1"/>
                          </a:solidFill>
                        </a:rPr>
                        <a:t>vuosi</a:t>
                      </a:r>
                      <a:r>
                        <a:rPr lang="fi-FI" b="0" dirty="0" err="1"/>
                        <a:t>I</a:t>
                      </a:r>
                      <a:endParaRPr lang="fi-FI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Suunnitelma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(Elo-syyskuu)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Toteutuminen 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(Mitä</a:t>
                      </a:r>
                      <a:r>
                        <a:rPr lang="fi-FI" sz="1400" b="0" baseline="0" dirty="0">
                          <a:solidFill>
                            <a:schemeClr val="tx1"/>
                          </a:solidFill>
                        </a:rPr>
                        <a:t> on tehty?)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Arviointi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(Huhti-toukokuu: Missä</a:t>
                      </a:r>
                      <a:r>
                        <a:rPr lang="fi-FI" sz="1400" b="0" baseline="0" dirty="0">
                          <a:solidFill>
                            <a:schemeClr val="tx1"/>
                          </a:solidFill>
                        </a:rPr>
                        <a:t> onnistuttiin, mitä pitää jatkossa huomioida?)</a:t>
                      </a:r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126603"/>
                  </a:ext>
                </a:extLst>
              </a:tr>
              <a:tr h="3303158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13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31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2413" y="263611"/>
            <a:ext cx="9417907" cy="920755"/>
          </a:xfrm>
        </p:spPr>
        <p:txBody>
          <a:bodyPr>
            <a:normAutofit/>
          </a:bodyPr>
          <a:lstStyle/>
          <a:p>
            <a:r>
              <a:rPr lang="fi-FI" sz="2400" dirty="0"/>
              <a:t>Esi- ja alkuopetuksen yhteistyösuunnitelma ja arviointi </a:t>
            </a:r>
            <a:br>
              <a:rPr lang="fi-FI" sz="2400" dirty="0"/>
            </a:br>
            <a:r>
              <a:rPr lang="fi-FI" sz="2400" dirty="0"/>
              <a:t>(esim. yksi sivu/lukuvuosi)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1931888"/>
              </p:ext>
            </p:extLst>
          </p:nvPr>
        </p:nvGraphicFramePr>
        <p:xfrm>
          <a:off x="654270" y="1828798"/>
          <a:ext cx="10902188" cy="449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468">
                  <a:extLst>
                    <a:ext uri="{9D8B030D-6E8A-4147-A177-3AD203B41FA5}">
                      <a16:colId xmlns:a16="http://schemas.microsoft.com/office/drawing/2014/main" val="1494890074"/>
                    </a:ext>
                  </a:extLst>
                </a:gridCol>
                <a:gridCol w="3421117">
                  <a:extLst>
                    <a:ext uri="{9D8B030D-6E8A-4147-A177-3AD203B41FA5}">
                      <a16:colId xmlns:a16="http://schemas.microsoft.com/office/drawing/2014/main" val="2163754144"/>
                    </a:ext>
                  </a:extLst>
                </a:gridCol>
                <a:gridCol w="3644056">
                  <a:extLst>
                    <a:ext uri="{9D8B030D-6E8A-4147-A177-3AD203B41FA5}">
                      <a16:colId xmlns:a16="http://schemas.microsoft.com/office/drawing/2014/main" val="1934691259"/>
                    </a:ext>
                  </a:extLst>
                </a:gridCol>
                <a:gridCol w="2725547">
                  <a:extLst>
                    <a:ext uri="{9D8B030D-6E8A-4147-A177-3AD203B41FA5}">
                      <a16:colId xmlns:a16="http://schemas.microsoft.com/office/drawing/2014/main" val="2965046854"/>
                    </a:ext>
                  </a:extLst>
                </a:gridCol>
              </a:tblGrid>
              <a:tr h="993230">
                <a:tc>
                  <a:txBody>
                    <a:bodyPr/>
                    <a:lstStyle/>
                    <a:p>
                      <a:pPr algn="ctr"/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luku-</a:t>
                      </a:r>
                      <a:r>
                        <a:rPr lang="fi-FI" b="0" dirty="0" err="1">
                          <a:solidFill>
                            <a:schemeClr val="tx1"/>
                          </a:solidFill>
                        </a:rPr>
                        <a:t>vuosi</a:t>
                      </a:r>
                      <a:r>
                        <a:rPr lang="fi-FI" b="0" dirty="0" err="1"/>
                        <a:t>I</a:t>
                      </a:r>
                      <a:endParaRPr lang="fi-FI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Suunnitelma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Toteutuminen </a:t>
                      </a:r>
                    </a:p>
                    <a:p>
                      <a:pPr algn="ctr"/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(Mitä</a:t>
                      </a:r>
                      <a:r>
                        <a:rPr lang="fi-FI" b="0" baseline="0" dirty="0">
                          <a:solidFill>
                            <a:schemeClr val="tx1"/>
                          </a:solidFill>
                        </a:rPr>
                        <a:t> on tehty?)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Arviointi</a:t>
                      </a:r>
                    </a:p>
                    <a:p>
                      <a:pPr algn="ctr"/>
                      <a:r>
                        <a:rPr lang="fi-FI" sz="1800" b="0" dirty="0">
                          <a:solidFill>
                            <a:schemeClr val="tx1"/>
                          </a:solidFill>
                        </a:rPr>
                        <a:t>(Missä</a:t>
                      </a:r>
                      <a:r>
                        <a:rPr lang="fi-FI" sz="1800" b="0" baseline="0" dirty="0">
                          <a:solidFill>
                            <a:schemeClr val="tx1"/>
                          </a:solidFill>
                        </a:rPr>
                        <a:t> onnistuttiin, mitä pitää jatkossa huomioida?)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126603"/>
                  </a:ext>
                </a:extLst>
              </a:tr>
              <a:tr h="3303158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13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95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2413" y="263611"/>
            <a:ext cx="9417907" cy="920755"/>
          </a:xfrm>
        </p:spPr>
        <p:txBody>
          <a:bodyPr>
            <a:normAutofit/>
          </a:bodyPr>
          <a:lstStyle/>
          <a:p>
            <a:r>
              <a:rPr lang="fi-FI" sz="2400" dirty="0"/>
              <a:t>Esi- ja alkuopetuksen yhteistyösuunnitelma ja </a:t>
            </a:r>
            <a:r>
              <a:rPr lang="fi-FI" sz="2400"/>
              <a:t>arviointi </a:t>
            </a:r>
            <a:br>
              <a:rPr lang="fi-FI" sz="2400"/>
            </a:br>
            <a:r>
              <a:rPr lang="fi-FI" sz="2400"/>
              <a:t>(</a:t>
            </a:r>
            <a:r>
              <a:rPr lang="fi-FI" sz="2400" dirty="0"/>
              <a:t>esim. yksi sivu/lukuvuosi)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7109550"/>
              </p:ext>
            </p:extLst>
          </p:nvPr>
        </p:nvGraphicFramePr>
        <p:xfrm>
          <a:off x="654270" y="1828798"/>
          <a:ext cx="10902188" cy="449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468">
                  <a:extLst>
                    <a:ext uri="{9D8B030D-6E8A-4147-A177-3AD203B41FA5}">
                      <a16:colId xmlns:a16="http://schemas.microsoft.com/office/drawing/2014/main" val="1494890074"/>
                    </a:ext>
                  </a:extLst>
                </a:gridCol>
                <a:gridCol w="3421117">
                  <a:extLst>
                    <a:ext uri="{9D8B030D-6E8A-4147-A177-3AD203B41FA5}">
                      <a16:colId xmlns:a16="http://schemas.microsoft.com/office/drawing/2014/main" val="2163754144"/>
                    </a:ext>
                  </a:extLst>
                </a:gridCol>
                <a:gridCol w="3644056">
                  <a:extLst>
                    <a:ext uri="{9D8B030D-6E8A-4147-A177-3AD203B41FA5}">
                      <a16:colId xmlns:a16="http://schemas.microsoft.com/office/drawing/2014/main" val="1934691259"/>
                    </a:ext>
                  </a:extLst>
                </a:gridCol>
                <a:gridCol w="2725547">
                  <a:extLst>
                    <a:ext uri="{9D8B030D-6E8A-4147-A177-3AD203B41FA5}">
                      <a16:colId xmlns:a16="http://schemas.microsoft.com/office/drawing/2014/main" val="2965046854"/>
                    </a:ext>
                  </a:extLst>
                </a:gridCol>
              </a:tblGrid>
              <a:tr h="1001112">
                <a:tc>
                  <a:txBody>
                    <a:bodyPr/>
                    <a:lstStyle/>
                    <a:p>
                      <a:pPr algn="ctr"/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luku-</a:t>
                      </a:r>
                      <a:r>
                        <a:rPr lang="fi-FI" b="0" dirty="0" err="1">
                          <a:solidFill>
                            <a:schemeClr val="tx1"/>
                          </a:solidFill>
                        </a:rPr>
                        <a:t>vuosi</a:t>
                      </a:r>
                      <a:r>
                        <a:rPr lang="fi-FI" b="0" dirty="0" err="1"/>
                        <a:t>I</a:t>
                      </a:r>
                      <a:endParaRPr lang="fi-FI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Suunnitelma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Toteutuminen </a:t>
                      </a:r>
                    </a:p>
                    <a:p>
                      <a:pPr algn="ctr"/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(Mitä</a:t>
                      </a:r>
                      <a:r>
                        <a:rPr lang="fi-FI" b="0" baseline="0" dirty="0">
                          <a:solidFill>
                            <a:schemeClr val="tx1"/>
                          </a:solidFill>
                        </a:rPr>
                        <a:t> on tehty?)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Arviointi</a:t>
                      </a:r>
                    </a:p>
                    <a:p>
                      <a:pPr algn="ctr"/>
                      <a:r>
                        <a:rPr lang="fi-FI" sz="1800" b="0" dirty="0">
                          <a:solidFill>
                            <a:schemeClr val="tx1"/>
                          </a:solidFill>
                        </a:rPr>
                        <a:t>(Missä</a:t>
                      </a:r>
                      <a:r>
                        <a:rPr lang="fi-FI" sz="1800" b="0" baseline="0" dirty="0">
                          <a:solidFill>
                            <a:schemeClr val="tx1"/>
                          </a:solidFill>
                        </a:rPr>
                        <a:t> onnistuttiin, mitä pitää jatkossa huomioida?)</a:t>
                      </a:r>
                      <a:endParaRPr lang="fi-FI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126603"/>
                  </a:ext>
                </a:extLst>
              </a:tr>
              <a:tr h="3303158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13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288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193</Words>
  <Application>Microsoft Office PowerPoint</Application>
  <PresentationFormat>Laajakuva</PresentationFormat>
  <Paragraphs>34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Open Sans SemiBold</vt:lpstr>
      <vt:lpstr>Calibri</vt:lpstr>
      <vt:lpstr>Open Sans</vt:lpstr>
      <vt:lpstr>Office-teema</vt:lpstr>
      <vt:lpstr>PowerPoint-esitys</vt:lpstr>
      <vt:lpstr>Esi- ja alkuopetuksen yhteistyön tavoite</vt:lpstr>
      <vt:lpstr>Esi- ja alkuopetuksen yhteistyösuunnitelma ja arviointi  (esim. yksi sivu/lukuvuosi)</vt:lpstr>
      <vt:lpstr>Esi- ja alkuopetuksen yhteistyösuunnitelma ja arviointi  (esim. yksi sivu/lukuvuosi)</vt:lpstr>
      <vt:lpstr>Esi- ja alkuopetuksen yhteistyösuunnitelma ja arviointi  (esim. yksi sivu/lukuvuosi)</vt:lpstr>
    </vt:vector>
  </TitlesOfParts>
  <Company>KUUMA-ICT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Lund Sari-Leena</dc:creator>
  <cp:lastModifiedBy>Peltonen-Hietamäki Riitta</cp:lastModifiedBy>
  <cp:revision>36</cp:revision>
  <dcterms:created xsi:type="dcterms:W3CDTF">2018-02-06T07:52:51Z</dcterms:created>
  <dcterms:modified xsi:type="dcterms:W3CDTF">2023-08-02T05:56:28Z</dcterms:modified>
</cp:coreProperties>
</file>