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624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898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05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405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93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616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976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415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115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950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33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F119C-0952-4F3D-B320-2434BB9143D6}" type="datetimeFigureOut">
              <a:rPr lang="fi-FI" smtClean="0"/>
              <a:t>27.6.2024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BDE0E-1483-4230-9B39-BA83F18ABA4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210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ssi/varhaiskasvatus/turvallisuu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uolivapaa piirto 78"/>
          <p:cNvSpPr/>
          <p:nvPr/>
        </p:nvSpPr>
        <p:spPr>
          <a:xfrm>
            <a:off x="-7863" y="0"/>
            <a:ext cx="9151863" cy="6405600"/>
          </a:xfrm>
          <a:custGeom>
            <a:avLst/>
            <a:gdLst>
              <a:gd name="connsiteX0" fmla="*/ 0 w 2420094"/>
              <a:gd name="connsiteY0" fmla="*/ 0 h 489927"/>
              <a:gd name="connsiteX1" fmla="*/ 2420094 w 2420094"/>
              <a:gd name="connsiteY1" fmla="*/ 0 h 489927"/>
              <a:gd name="connsiteX2" fmla="*/ 2420094 w 2420094"/>
              <a:gd name="connsiteY2" fmla="*/ 489927 h 489927"/>
              <a:gd name="connsiteX3" fmla="*/ 0 w 2420094"/>
              <a:gd name="connsiteY3" fmla="*/ 489927 h 489927"/>
              <a:gd name="connsiteX4" fmla="*/ 0 w 2420094"/>
              <a:gd name="connsiteY4" fmla="*/ 0 h 48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0094" h="489927">
                <a:moveTo>
                  <a:pt x="0" y="0"/>
                </a:moveTo>
                <a:lnTo>
                  <a:pt x="2420094" y="0"/>
                </a:lnTo>
                <a:lnTo>
                  <a:pt x="2420094" y="489927"/>
                </a:lnTo>
                <a:lnTo>
                  <a:pt x="0" y="489927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endParaRPr lang="fi-FI">
              <a:effectLst/>
            </a:endParaRPr>
          </a:p>
          <a:p>
            <a:pPr marL="742950" lvl="1" indent="-285750"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sv-FI" sz="1200" u="sng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Turvallisuus varhaiskasvatuksessa - Ossi</a:t>
            </a:r>
            <a:endParaRPr lang="fi-FI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aitettu kulma 9"/>
          <p:cNvSpPr/>
          <p:nvPr/>
        </p:nvSpPr>
        <p:spPr>
          <a:xfrm>
            <a:off x="94791" y="2211062"/>
            <a:ext cx="7861586" cy="254741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68232" y="116632"/>
            <a:ext cx="8640960" cy="1010543"/>
          </a:xfrm>
        </p:spPr>
        <p:txBody>
          <a:bodyPr>
            <a:normAutofit/>
          </a:bodyPr>
          <a:lstStyle/>
          <a:p>
            <a:r>
              <a:rPr lang="fi-FI" sz="3200" b="1" dirty="0"/>
              <a:t>Varhaiskasvatuspalvelut 1.1.2024 alkaen</a:t>
            </a:r>
          </a:p>
        </p:txBody>
      </p:sp>
      <p:sp>
        <p:nvSpPr>
          <p:cNvPr id="60" name="Puolivapaa piirto 59"/>
          <p:cNvSpPr/>
          <p:nvPr/>
        </p:nvSpPr>
        <p:spPr>
          <a:xfrm>
            <a:off x="340567" y="1836520"/>
            <a:ext cx="4265186" cy="10815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165355" y="0"/>
                </a:moveTo>
                <a:lnTo>
                  <a:pt x="4165355" y="892650"/>
                </a:lnTo>
                <a:lnTo>
                  <a:pt x="0" y="892650"/>
                </a:lnTo>
                <a:lnTo>
                  <a:pt x="0" y="93790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fi-FI"/>
          </a:p>
        </p:txBody>
      </p:sp>
      <p:sp>
        <p:nvSpPr>
          <p:cNvPr id="61" name="Puolivapaa piirto 60"/>
          <p:cNvSpPr/>
          <p:nvPr/>
        </p:nvSpPr>
        <p:spPr>
          <a:xfrm>
            <a:off x="3812006" y="952293"/>
            <a:ext cx="1303668" cy="891772"/>
          </a:xfrm>
          <a:custGeom>
            <a:avLst/>
            <a:gdLst>
              <a:gd name="connsiteX0" fmla="*/ 0 w 1051626"/>
              <a:gd name="connsiteY0" fmla="*/ 0 h 489927"/>
              <a:gd name="connsiteX1" fmla="*/ 1051626 w 1051626"/>
              <a:gd name="connsiteY1" fmla="*/ 0 h 489927"/>
              <a:gd name="connsiteX2" fmla="*/ 1051626 w 1051626"/>
              <a:gd name="connsiteY2" fmla="*/ 489927 h 489927"/>
              <a:gd name="connsiteX3" fmla="*/ 0 w 1051626"/>
              <a:gd name="connsiteY3" fmla="*/ 489927 h 489927"/>
              <a:gd name="connsiteX4" fmla="*/ 0 w 1051626"/>
              <a:gd name="connsiteY4" fmla="*/ 0 h 48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626" h="489927">
                <a:moveTo>
                  <a:pt x="0" y="0"/>
                </a:moveTo>
                <a:lnTo>
                  <a:pt x="1051626" y="0"/>
                </a:lnTo>
                <a:lnTo>
                  <a:pt x="1051626" y="489927"/>
                </a:lnTo>
                <a:lnTo>
                  <a:pt x="0" y="4899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b="1" kern="1200" dirty="0"/>
              <a:t>Varhaiskasvatuksen johtaja</a:t>
            </a:r>
          </a:p>
        </p:txBody>
      </p:sp>
      <p:sp>
        <p:nvSpPr>
          <p:cNvPr id="62" name="Puolivapaa piirto 61"/>
          <p:cNvSpPr/>
          <p:nvPr/>
        </p:nvSpPr>
        <p:spPr>
          <a:xfrm>
            <a:off x="778593" y="2963169"/>
            <a:ext cx="742030" cy="1399738"/>
          </a:xfrm>
          <a:custGeom>
            <a:avLst/>
            <a:gdLst>
              <a:gd name="connsiteX0" fmla="*/ 0 w 430964"/>
              <a:gd name="connsiteY0" fmla="*/ 0 h 1095352"/>
              <a:gd name="connsiteX1" fmla="*/ 430964 w 430964"/>
              <a:gd name="connsiteY1" fmla="*/ 0 h 1095352"/>
              <a:gd name="connsiteX2" fmla="*/ 430964 w 430964"/>
              <a:gd name="connsiteY2" fmla="*/ 1095352 h 1095352"/>
              <a:gd name="connsiteX3" fmla="*/ 0 w 430964"/>
              <a:gd name="connsiteY3" fmla="*/ 1095352 h 1095352"/>
              <a:gd name="connsiteX4" fmla="*/ 0 w 430964"/>
              <a:gd name="connsiteY4" fmla="*/ 0 h 109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95352">
                <a:moveTo>
                  <a:pt x="0" y="0"/>
                </a:moveTo>
                <a:lnTo>
                  <a:pt x="430964" y="0"/>
                </a:lnTo>
                <a:lnTo>
                  <a:pt x="430964" y="1095352"/>
                </a:lnTo>
                <a:lnTo>
                  <a:pt x="0" y="109535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spcBef>
                <a:spcPct val="0"/>
              </a:spcBef>
            </a:pPr>
            <a:r>
              <a:rPr lang="fi-FI" sz="1000" kern="1200" dirty="0"/>
              <a:t> * </a:t>
            </a:r>
            <a:r>
              <a:rPr lang="fi-FI" sz="1000" kern="1200" dirty="0" err="1"/>
              <a:t>Hakalantalon</a:t>
            </a:r>
            <a:r>
              <a:rPr lang="fi-FI" sz="1000" kern="1200" dirty="0"/>
              <a:t> pk *Metsäkuusen pk </a:t>
            </a:r>
          </a:p>
          <a:p>
            <a:pPr lvl="0" algn="ctr" defTabSz="444500">
              <a:spcBef>
                <a:spcPct val="0"/>
              </a:spcBef>
            </a:pPr>
            <a:r>
              <a:rPr lang="fi-FI" sz="1000" kern="1200" dirty="0"/>
              <a:t>*Avoin </a:t>
            </a:r>
            <a:r>
              <a:rPr lang="fi-FI" sz="1000" kern="1200" dirty="0" err="1"/>
              <a:t>vaka</a:t>
            </a:r>
            <a:r>
              <a:rPr lang="fi-FI" sz="1000" dirty="0"/>
              <a:t>/kohtaamis-</a:t>
            </a:r>
            <a:r>
              <a:rPr lang="fi-FI" sz="1000" kern="1200" dirty="0"/>
              <a:t>paikat (Pikku-Veturi, Päiväpirtti) </a:t>
            </a:r>
            <a:r>
              <a:rPr lang="fi-FI" sz="1000" dirty="0"/>
              <a:t>kerho</a:t>
            </a:r>
            <a:endParaRPr lang="fi-FI" sz="1000" kern="1200" dirty="0"/>
          </a:p>
        </p:txBody>
      </p:sp>
      <p:sp>
        <p:nvSpPr>
          <p:cNvPr id="63" name="Puolivapaa piirto 62"/>
          <p:cNvSpPr/>
          <p:nvPr/>
        </p:nvSpPr>
        <p:spPr>
          <a:xfrm>
            <a:off x="6954247" y="2967986"/>
            <a:ext cx="428329" cy="1359968"/>
          </a:xfrm>
          <a:custGeom>
            <a:avLst/>
            <a:gdLst>
              <a:gd name="connsiteX0" fmla="*/ 0 w 430964"/>
              <a:gd name="connsiteY0" fmla="*/ 0 h 1095352"/>
              <a:gd name="connsiteX1" fmla="*/ 430964 w 430964"/>
              <a:gd name="connsiteY1" fmla="*/ 0 h 1095352"/>
              <a:gd name="connsiteX2" fmla="*/ 430964 w 430964"/>
              <a:gd name="connsiteY2" fmla="*/ 1095352 h 1095352"/>
              <a:gd name="connsiteX3" fmla="*/ 0 w 430964"/>
              <a:gd name="connsiteY3" fmla="*/ 1095352 h 1095352"/>
              <a:gd name="connsiteX4" fmla="*/ 0 w 430964"/>
              <a:gd name="connsiteY4" fmla="*/ 0 h 109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95352">
                <a:moveTo>
                  <a:pt x="0" y="0"/>
                </a:moveTo>
                <a:lnTo>
                  <a:pt x="430964" y="0"/>
                </a:lnTo>
                <a:lnTo>
                  <a:pt x="430964" y="1095352"/>
                </a:lnTo>
                <a:lnTo>
                  <a:pt x="0" y="109535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* Punaojan pk </a:t>
            </a:r>
            <a:endParaRPr lang="fi-FI" sz="1000" dirty="0"/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* Hiidenkiukaan pk</a:t>
            </a:r>
          </a:p>
        </p:txBody>
      </p:sp>
      <p:sp>
        <p:nvSpPr>
          <p:cNvPr id="64" name="Puolivapaa piirto 63"/>
          <p:cNvSpPr/>
          <p:nvPr/>
        </p:nvSpPr>
        <p:spPr>
          <a:xfrm>
            <a:off x="1638366" y="2963168"/>
            <a:ext cx="566893" cy="1385104"/>
          </a:xfrm>
          <a:custGeom>
            <a:avLst/>
            <a:gdLst>
              <a:gd name="connsiteX0" fmla="*/ 0 w 430964"/>
              <a:gd name="connsiteY0" fmla="*/ 0 h 1095352"/>
              <a:gd name="connsiteX1" fmla="*/ 430964 w 430964"/>
              <a:gd name="connsiteY1" fmla="*/ 0 h 1095352"/>
              <a:gd name="connsiteX2" fmla="*/ 430964 w 430964"/>
              <a:gd name="connsiteY2" fmla="*/ 1095352 h 1095352"/>
              <a:gd name="connsiteX3" fmla="*/ 0 w 430964"/>
              <a:gd name="connsiteY3" fmla="*/ 1095352 h 1095352"/>
              <a:gd name="connsiteX4" fmla="*/ 0 w 430964"/>
              <a:gd name="connsiteY4" fmla="*/ 0 h 109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95352">
                <a:moveTo>
                  <a:pt x="0" y="0"/>
                </a:moveTo>
                <a:lnTo>
                  <a:pt x="430964" y="0"/>
                </a:lnTo>
                <a:lnTo>
                  <a:pt x="430964" y="1095352"/>
                </a:lnTo>
                <a:lnTo>
                  <a:pt x="0" y="109535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i-FI" sz="1000" kern="1200" dirty="0"/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 * Kruununmaan pk</a:t>
            </a:r>
            <a:br>
              <a:rPr lang="fi-FI" sz="1000" kern="1200" dirty="0"/>
            </a:br>
            <a:r>
              <a:rPr lang="fi-FI" sz="1000" kern="1200" dirty="0"/>
              <a:t> * </a:t>
            </a:r>
            <a:r>
              <a:rPr lang="fi-FI" sz="1000" kern="1200" dirty="0" err="1"/>
              <a:t>Anttilantalon</a:t>
            </a:r>
            <a:r>
              <a:rPr lang="fi-FI" sz="1000" kern="1200" dirty="0"/>
              <a:t> pk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i-FI" sz="1000" kern="1200" dirty="0"/>
          </a:p>
        </p:txBody>
      </p:sp>
      <p:sp>
        <p:nvSpPr>
          <p:cNvPr id="66" name="Puolivapaa piirto 65"/>
          <p:cNvSpPr/>
          <p:nvPr/>
        </p:nvSpPr>
        <p:spPr>
          <a:xfrm>
            <a:off x="2221619" y="2967914"/>
            <a:ext cx="522679" cy="1380357"/>
          </a:xfrm>
          <a:custGeom>
            <a:avLst/>
            <a:gdLst>
              <a:gd name="connsiteX0" fmla="*/ 0 w 430964"/>
              <a:gd name="connsiteY0" fmla="*/ 0 h 1095352"/>
              <a:gd name="connsiteX1" fmla="*/ 430964 w 430964"/>
              <a:gd name="connsiteY1" fmla="*/ 0 h 1095352"/>
              <a:gd name="connsiteX2" fmla="*/ 430964 w 430964"/>
              <a:gd name="connsiteY2" fmla="*/ 1095352 h 1095352"/>
              <a:gd name="connsiteX3" fmla="*/ 0 w 430964"/>
              <a:gd name="connsiteY3" fmla="*/ 1095352 h 1095352"/>
              <a:gd name="connsiteX4" fmla="*/ 0 w 430964"/>
              <a:gd name="connsiteY4" fmla="*/ 0 h 109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95352">
                <a:moveTo>
                  <a:pt x="0" y="0"/>
                </a:moveTo>
                <a:lnTo>
                  <a:pt x="430964" y="0"/>
                </a:lnTo>
                <a:lnTo>
                  <a:pt x="430964" y="1095352"/>
                </a:lnTo>
                <a:lnTo>
                  <a:pt x="0" y="109535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endParaRPr lang="fi-FI" sz="1000" kern="1200" dirty="0"/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r>
              <a:rPr lang="fi-FI" sz="1000" dirty="0"/>
              <a:t>* </a:t>
            </a:r>
            <a:r>
              <a:rPr lang="fi-FI" sz="1000" kern="1200" dirty="0" err="1"/>
              <a:t>Vehkojan</a:t>
            </a:r>
            <a:r>
              <a:rPr lang="fi-FI" sz="1000" kern="1200" dirty="0"/>
              <a:t> pk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 * Hyvinkäänkylän puukoulun pk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i-FI" sz="1000" kern="1200" dirty="0"/>
          </a:p>
        </p:txBody>
      </p:sp>
      <p:sp>
        <p:nvSpPr>
          <p:cNvPr id="67" name="Puolivapaa piirto 66"/>
          <p:cNvSpPr/>
          <p:nvPr/>
        </p:nvSpPr>
        <p:spPr>
          <a:xfrm>
            <a:off x="157702" y="2928029"/>
            <a:ext cx="614839" cy="1388153"/>
          </a:xfrm>
          <a:custGeom>
            <a:avLst/>
            <a:gdLst>
              <a:gd name="connsiteX0" fmla="*/ 0 w 430964"/>
              <a:gd name="connsiteY0" fmla="*/ 0 h 1095352"/>
              <a:gd name="connsiteX1" fmla="*/ 430964 w 430964"/>
              <a:gd name="connsiteY1" fmla="*/ 0 h 1095352"/>
              <a:gd name="connsiteX2" fmla="*/ 430964 w 430964"/>
              <a:gd name="connsiteY2" fmla="*/ 1095352 h 1095352"/>
              <a:gd name="connsiteX3" fmla="*/ 0 w 430964"/>
              <a:gd name="connsiteY3" fmla="*/ 1095352 h 1095352"/>
              <a:gd name="connsiteX4" fmla="*/ 0 w 430964"/>
              <a:gd name="connsiteY4" fmla="*/ 0 h 109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95352">
                <a:moveTo>
                  <a:pt x="0" y="0"/>
                </a:moveTo>
                <a:lnTo>
                  <a:pt x="430964" y="0"/>
                </a:lnTo>
                <a:lnTo>
                  <a:pt x="430964" y="1095352"/>
                </a:lnTo>
                <a:lnTo>
                  <a:pt x="0" y="109535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* Aamutuulen pk + kerho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dirty="0"/>
              <a:t>* </a:t>
            </a:r>
            <a:r>
              <a:rPr lang="fi-FI" sz="1000" dirty="0" err="1"/>
              <a:t>Nopon</a:t>
            </a:r>
            <a:r>
              <a:rPr lang="fi-FI" sz="1000" dirty="0"/>
              <a:t> pk</a:t>
            </a:r>
            <a:endParaRPr lang="fi-FI" sz="1000" kern="1200" dirty="0"/>
          </a:p>
        </p:txBody>
      </p:sp>
      <p:sp>
        <p:nvSpPr>
          <p:cNvPr id="68" name="Puolivapaa piirto 67"/>
          <p:cNvSpPr/>
          <p:nvPr/>
        </p:nvSpPr>
        <p:spPr>
          <a:xfrm>
            <a:off x="2997609" y="2949126"/>
            <a:ext cx="644629" cy="1395673"/>
          </a:xfrm>
          <a:custGeom>
            <a:avLst/>
            <a:gdLst>
              <a:gd name="connsiteX0" fmla="*/ 0 w 430964"/>
              <a:gd name="connsiteY0" fmla="*/ 0 h 1095352"/>
              <a:gd name="connsiteX1" fmla="*/ 430964 w 430964"/>
              <a:gd name="connsiteY1" fmla="*/ 0 h 1095352"/>
              <a:gd name="connsiteX2" fmla="*/ 430964 w 430964"/>
              <a:gd name="connsiteY2" fmla="*/ 1095352 h 1095352"/>
              <a:gd name="connsiteX3" fmla="*/ 0 w 430964"/>
              <a:gd name="connsiteY3" fmla="*/ 1095352 h 1095352"/>
              <a:gd name="connsiteX4" fmla="*/ 0 w 430964"/>
              <a:gd name="connsiteY4" fmla="*/ 0 h 109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95352">
                <a:moveTo>
                  <a:pt x="0" y="0"/>
                </a:moveTo>
                <a:lnTo>
                  <a:pt x="430964" y="0"/>
                </a:lnTo>
                <a:lnTo>
                  <a:pt x="430964" y="1095352"/>
                </a:lnTo>
                <a:lnTo>
                  <a:pt x="0" y="109535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</a:pPr>
            <a:r>
              <a:rPr lang="fi-FI" sz="1000" dirty="0"/>
              <a:t>*Hangonsillan pk </a:t>
            </a:r>
            <a:br>
              <a:rPr lang="fi-FI" sz="1000" dirty="0"/>
            </a:br>
            <a:r>
              <a:rPr lang="fi-FI" sz="1000" dirty="0"/>
              <a:t>* Talvisillan pk</a:t>
            </a:r>
            <a:r>
              <a:rPr lang="fi-FI" sz="1000" kern="1200" dirty="0"/>
              <a:t> 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</a:pPr>
            <a:r>
              <a:rPr lang="fi-FI" sz="1000" dirty="0"/>
              <a:t>* Paavolan koulun ryhmä</a:t>
            </a:r>
            <a:br>
              <a:rPr lang="fi-FI" sz="1000" dirty="0"/>
            </a:br>
            <a:r>
              <a:rPr lang="fi-FI" sz="1000" dirty="0"/>
              <a:t>  </a:t>
            </a:r>
            <a:endParaRPr lang="fi-FI" sz="1000" kern="1200" dirty="0"/>
          </a:p>
        </p:txBody>
      </p:sp>
      <p:sp>
        <p:nvSpPr>
          <p:cNvPr id="70" name="Puolivapaa piirto 69"/>
          <p:cNvSpPr/>
          <p:nvPr/>
        </p:nvSpPr>
        <p:spPr>
          <a:xfrm>
            <a:off x="3634999" y="2949927"/>
            <a:ext cx="503042" cy="1394869"/>
          </a:xfrm>
          <a:custGeom>
            <a:avLst/>
            <a:gdLst>
              <a:gd name="connsiteX0" fmla="*/ 0 w 430964"/>
              <a:gd name="connsiteY0" fmla="*/ 0 h 1089972"/>
              <a:gd name="connsiteX1" fmla="*/ 430964 w 430964"/>
              <a:gd name="connsiteY1" fmla="*/ 0 h 1089972"/>
              <a:gd name="connsiteX2" fmla="*/ 430964 w 430964"/>
              <a:gd name="connsiteY2" fmla="*/ 1089972 h 1089972"/>
              <a:gd name="connsiteX3" fmla="*/ 0 w 430964"/>
              <a:gd name="connsiteY3" fmla="*/ 1089972 h 1089972"/>
              <a:gd name="connsiteX4" fmla="*/ 0 w 430964"/>
              <a:gd name="connsiteY4" fmla="*/ 0 h 108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89972">
                <a:moveTo>
                  <a:pt x="0" y="0"/>
                </a:moveTo>
                <a:lnTo>
                  <a:pt x="430964" y="0"/>
                </a:lnTo>
                <a:lnTo>
                  <a:pt x="430964" y="1089972"/>
                </a:lnTo>
                <a:lnTo>
                  <a:pt x="0" y="108997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r>
              <a:rPr lang="fi-FI" sz="1000" kern="1200" dirty="0"/>
              <a:t>* Paavolan pk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 * Jussilankadun pk</a:t>
            </a:r>
            <a:br>
              <a:rPr lang="fi-FI" sz="1000" kern="1200" dirty="0"/>
            </a:br>
            <a:r>
              <a:rPr lang="fi-FI" sz="1000" kern="1200" dirty="0"/>
              <a:t>* Kapulan pk</a:t>
            </a:r>
          </a:p>
        </p:txBody>
      </p:sp>
      <p:sp>
        <p:nvSpPr>
          <p:cNvPr id="71" name="Puolivapaa piirto 70"/>
          <p:cNvSpPr/>
          <p:nvPr/>
        </p:nvSpPr>
        <p:spPr>
          <a:xfrm>
            <a:off x="6164353" y="2964287"/>
            <a:ext cx="470702" cy="1376884"/>
          </a:xfrm>
          <a:custGeom>
            <a:avLst/>
            <a:gdLst>
              <a:gd name="connsiteX0" fmla="*/ 0 w 430964"/>
              <a:gd name="connsiteY0" fmla="*/ 0 h 1089972"/>
              <a:gd name="connsiteX1" fmla="*/ 430964 w 430964"/>
              <a:gd name="connsiteY1" fmla="*/ 0 h 1089972"/>
              <a:gd name="connsiteX2" fmla="*/ 430964 w 430964"/>
              <a:gd name="connsiteY2" fmla="*/ 1089972 h 1089972"/>
              <a:gd name="connsiteX3" fmla="*/ 0 w 430964"/>
              <a:gd name="connsiteY3" fmla="*/ 1089972 h 1089972"/>
              <a:gd name="connsiteX4" fmla="*/ 0 w 430964"/>
              <a:gd name="connsiteY4" fmla="*/ 0 h 108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89972">
                <a:moveTo>
                  <a:pt x="0" y="0"/>
                </a:moveTo>
                <a:lnTo>
                  <a:pt x="430964" y="0"/>
                </a:lnTo>
                <a:lnTo>
                  <a:pt x="430964" y="1089972"/>
                </a:lnTo>
                <a:lnTo>
                  <a:pt x="0" y="108997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r>
              <a:rPr lang="fi-FI" sz="1000" kern="1200" dirty="0"/>
              <a:t>* </a:t>
            </a:r>
            <a:r>
              <a:rPr lang="fi-FI" sz="1000" kern="1200" dirty="0" err="1"/>
              <a:t>Martinkaaren</a:t>
            </a:r>
            <a:r>
              <a:rPr lang="fi-FI" sz="1000" kern="1200" dirty="0"/>
              <a:t> pk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* Riemurinteen pk  </a:t>
            </a:r>
          </a:p>
        </p:txBody>
      </p:sp>
      <p:sp>
        <p:nvSpPr>
          <p:cNvPr id="72" name="Puolivapaa piirto 71"/>
          <p:cNvSpPr/>
          <p:nvPr/>
        </p:nvSpPr>
        <p:spPr>
          <a:xfrm>
            <a:off x="4858490" y="2967915"/>
            <a:ext cx="514369" cy="1376884"/>
          </a:xfrm>
          <a:custGeom>
            <a:avLst/>
            <a:gdLst>
              <a:gd name="connsiteX0" fmla="*/ 0 w 430964"/>
              <a:gd name="connsiteY0" fmla="*/ 0 h 1089972"/>
              <a:gd name="connsiteX1" fmla="*/ 430964 w 430964"/>
              <a:gd name="connsiteY1" fmla="*/ 0 h 1089972"/>
              <a:gd name="connsiteX2" fmla="*/ 430964 w 430964"/>
              <a:gd name="connsiteY2" fmla="*/ 1089972 h 1089972"/>
              <a:gd name="connsiteX3" fmla="*/ 0 w 430964"/>
              <a:gd name="connsiteY3" fmla="*/ 1089972 h 1089972"/>
              <a:gd name="connsiteX4" fmla="*/ 0 w 430964"/>
              <a:gd name="connsiteY4" fmla="*/ 0 h 108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89972">
                <a:moveTo>
                  <a:pt x="0" y="0"/>
                </a:moveTo>
                <a:lnTo>
                  <a:pt x="430964" y="0"/>
                </a:lnTo>
                <a:lnTo>
                  <a:pt x="430964" y="1089972"/>
                </a:lnTo>
                <a:lnTo>
                  <a:pt x="0" y="108997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r>
              <a:rPr lang="fi-FI" sz="1000" kern="1200" dirty="0"/>
              <a:t>* Tanssikallion pk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 *Kruununpuiston pk</a:t>
            </a:r>
            <a:br>
              <a:rPr lang="fi-FI" sz="1000" kern="1200" dirty="0"/>
            </a:br>
            <a:endParaRPr lang="fi-FI" sz="1000" kern="1200" dirty="0"/>
          </a:p>
        </p:txBody>
      </p:sp>
      <p:sp>
        <p:nvSpPr>
          <p:cNvPr id="73" name="Puolivapaa piirto 72"/>
          <p:cNvSpPr/>
          <p:nvPr/>
        </p:nvSpPr>
        <p:spPr>
          <a:xfrm>
            <a:off x="4348114" y="2967915"/>
            <a:ext cx="510375" cy="1376884"/>
          </a:xfrm>
          <a:custGeom>
            <a:avLst/>
            <a:gdLst>
              <a:gd name="connsiteX0" fmla="*/ 0 w 430964"/>
              <a:gd name="connsiteY0" fmla="*/ 0 h 1089972"/>
              <a:gd name="connsiteX1" fmla="*/ 430964 w 430964"/>
              <a:gd name="connsiteY1" fmla="*/ 0 h 1089972"/>
              <a:gd name="connsiteX2" fmla="*/ 430964 w 430964"/>
              <a:gd name="connsiteY2" fmla="*/ 1089972 h 1089972"/>
              <a:gd name="connsiteX3" fmla="*/ 0 w 430964"/>
              <a:gd name="connsiteY3" fmla="*/ 1089972 h 1089972"/>
              <a:gd name="connsiteX4" fmla="*/ 0 w 430964"/>
              <a:gd name="connsiteY4" fmla="*/ 0 h 108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89972">
                <a:moveTo>
                  <a:pt x="0" y="0"/>
                </a:moveTo>
                <a:lnTo>
                  <a:pt x="430964" y="0"/>
                </a:lnTo>
                <a:lnTo>
                  <a:pt x="430964" y="1089972"/>
                </a:lnTo>
                <a:lnTo>
                  <a:pt x="0" y="108997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r>
              <a:rPr lang="fi-FI" sz="1000" kern="1200" dirty="0"/>
              <a:t>* Kaupunkisillan pk 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dirty="0"/>
              <a:t>*Ridasjärven pk </a:t>
            </a:r>
          </a:p>
        </p:txBody>
      </p:sp>
      <p:sp>
        <p:nvSpPr>
          <p:cNvPr id="74" name="Puolivapaa piirto 73"/>
          <p:cNvSpPr/>
          <p:nvPr/>
        </p:nvSpPr>
        <p:spPr>
          <a:xfrm>
            <a:off x="5691223" y="2968812"/>
            <a:ext cx="470702" cy="1375985"/>
          </a:xfrm>
          <a:custGeom>
            <a:avLst/>
            <a:gdLst>
              <a:gd name="connsiteX0" fmla="*/ 0 w 430964"/>
              <a:gd name="connsiteY0" fmla="*/ 0 h 1089972"/>
              <a:gd name="connsiteX1" fmla="*/ 430964 w 430964"/>
              <a:gd name="connsiteY1" fmla="*/ 0 h 1089972"/>
              <a:gd name="connsiteX2" fmla="*/ 430964 w 430964"/>
              <a:gd name="connsiteY2" fmla="*/ 1089972 h 1089972"/>
              <a:gd name="connsiteX3" fmla="*/ 0 w 430964"/>
              <a:gd name="connsiteY3" fmla="*/ 1089972 h 1089972"/>
              <a:gd name="connsiteX4" fmla="*/ 0 w 430964"/>
              <a:gd name="connsiteY4" fmla="*/ 0 h 1089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89972">
                <a:moveTo>
                  <a:pt x="0" y="0"/>
                </a:moveTo>
                <a:lnTo>
                  <a:pt x="430964" y="0"/>
                </a:lnTo>
                <a:lnTo>
                  <a:pt x="430964" y="1089972"/>
                </a:lnTo>
                <a:lnTo>
                  <a:pt x="0" y="108997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</a:pPr>
            <a:r>
              <a:rPr lang="fi-FI" sz="1000" dirty="0"/>
              <a:t>* </a:t>
            </a:r>
            <a:r>
              <a:rPr lang="fi-FI" sz="1000" kern="1200" dirty="0"/>
              <a:t>Martin pk 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dirty="0"/>
              <a:t>* </a:t>
            </a:r>
            <a:r>
              <a:rPr lang="fi-FI" sz="1000" dirty="0" err="1"/>
              <a:t>Martintalon</a:t>
            </a:r>
            <a:r>
              <a:rPr lang="fi-FI" sz="1000" dirty="0"/>
              <a:t> pk</a:t>
            </a:r>
            <a:endParaRPr lang="fi-FI" sz="1000" kern="1200" dirty="0"/>
          </a:p>
        </p:txBody>
      </p:sp>
      <p:sp>
        <p:nvSpPr>
          <p:cNvPr id="43" name="Puolivapaa piirto 42"/>
          <p:cNvSpPr/>
          <p:nvPr/>
        </p:nvSpPr>
        <p:spPr>
          <a:xfrm>
            <a:off x="7392452" y="2954017"/>
            <a:ext cx="474056" cy="1390782"/>
          </a:xfrm>
          <a:custGeom>
            <a:avLst/>
            <a:gdLst>
              <a:gd name="connsiteX0" fmla="*/ 0 w 430964"/>
              <a:gd name="connsiteY0" fmla="*/ 0 h 1082798"/>
              <a:gd name="connsiteX1" fmla="*/ 430964 w 430964"/>
              <a:gd name="connsiteY1" fmla="*/ 0 h 1082798"/>
              <a:gd name="connsiteX2" fmla="*/ 430964 w 430964"/>
              <a:gd name="connsiteY2" fmla="*/ 1082798 h 1082798"/>
              <a:gd name="connsiteX3" fmla="*/ 0 w 430964"/>
              <a:gd name="connsiteY3" fmla="*/ 1082798 h 1082798"/>
              <a:gd name="connsiteX4" fmla="*/ 0 w 430964"/>
              <a:gd name="connsiteY4" fmla="*/ 0 h 1082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964" h="1082798">
                <a:moveTo>
                  <a:pt x="0" y="0"/>
                </a:moveTo>
                <a:lnTo>
                  <a:pt x="430964" y="0"/>
                </a:lnTo>
                <a:lnTo>
                  <a:pt x="430964" y="1082798"/>
                </a:lnTo>
                <a:lnTo>
                  <a:pt x="0" y="108279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vert270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 Kenttäkadun pk 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129223" y="859046"/>
            <a:ext cx="288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200" dirty="0"/>
          </a:p>
        </p:txBody>
      </p:sp>
      <p:sp>
        <p:nvSpPr>
          <p:cNvPr id="6" name="Tekstiruutu 5"/>
          <p:cNvSpPr txBox="1"/>
          <p:nvPr/>
        </p:nvSpPr>
        <p:spPr>
          <a:xfrm>
            <a:off x="2044652" y="4481932"/>
            <a:ext cx="3386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/>
              <a:t> Kasvun ja oppimisen tuki</a:t>
            </a:r>
          </a:p>
        </p:txBody>
      </p:sp>
      <p:sp>
        <p:nvSpPr>
          <p:cNvPr id="12" name="Taitettu kulma 11"/>
          <p:cNvSpPr/>
          <p:nvPr/>
        </p:nvSpPr>
        <p:spPr>
          <a:xfrm>
            <a:off x="5927088" y="4917698"/>
            <a:ext cx="3048844" cy="1480241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/>
          <p:cNvSpPr txBox="1"/>
          <p:nvPr/>
        </p:nvSpPr>
        <p:spPr>
          <a:xfrm>
            <a:off x="6012160" y="4926899"/>
            <a:ext cx="2861526" cy="13893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>
            <a:defPPr>
              <a:defRPr lang="fi-FI"/>
            </a:defPPr>
            <a:lvl1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0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>
              <a:spcAft>
                <a:spcPts val="0"/>
              </a:spcAft>
            </a:pPr>
            <a:r>
              <a:rPr lang="fi-FI" sz="1200" b="1" dirty="0"/>
              <a:t>Kasvun ja oppimisen tuki</a:t>
            </a:r>
          </a:p>
          <a:p>
            <a:r>
              <a:rPr lang="fi-FI" b="1" dirty="0" err="1"/>
              <a:t>Vaka</a:t>
            </a:r>
            <a:r>
              <a:rPr lang="fi-FI" b="1" dirty="0"/>
              <a:t> erityisasiantuntija</a:t>
            </a:r>
            <a:r>
              <a:rPr lang="fi-FI" dirty="0"/>
              <a:t>: mm. Kasvun ja oppimisen tuki, pedagoginen ohjaus. </a:t>
            </a:r>
          </a:p>
          <a:p>
            <a:r>
              <a:rPr lang="fi-FI" dirty="0" err="1"/>
              <a:t>Kveot</a:t>
            </a:r>
            <a:r>
              <a:rPr lang="fi-FI" dirty="0"/>
              <a:t> (6), vaka psykologi, yhteisöllinen puheterapeutti/osallisuus ja vuorovaikutusasiantuntija  ja 2 kieli- ja kulttuuriopettajaa, </a:t>
            </a:r>
            <a:r>
              <a:rPr lang="fi-FI" dirty="0" err="1"/>
              <a:t>vek</a:t>
            </a:r>
            <a:r>
              <a:rPr lang="fi-FI" dirty="0"/>
              <a:t>-avustajat (21) koordinointi (hallinnollisesti </a:t>
            </a:r>
            <a:r>
              <a:rPr lang="fi-FI" dirty="0" err="1"/>
              <a:t>pkj:n</a:t>
            </a:r>
            <a:r>
              <a:rPr lang="fi-FI" dirty="0"/>
              <a:t> alaisuudessa)</a:t>
            </a:r>
          </a:p>
        </p:txBody>
      </p:sp>
      <p:cxnSp>
        <p:nvCxnSpPr>
          <p:cNvPr id="14" name="Suora yhdysviiva 13"/>
          <p:cNvCxnSpPr>
            <a:cxnSpLocks/>
            <a:stCxn id="82" idx="3"/>
            <a:endCxn id="87" idx="1"/>
          </p:cNvCxnSpPr>
          <p:nvPr/>
        </p:nvCxnSpPr>
        <p:spPr>
          <a:xfrm flipH="1" flipV="1">
            <a:off x="158885" y="2645229"/>
            <a:ext cx="2577343" cy="9042"/>
          </a:xfrm>
          <a:prstGeom prst="line">
            <a:avLst/>
          </a:pr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sp>
        <p:nvSpPr>
          <p:cNvPr id="3" name="Suorakulmio 2"/>
          <p:cNvSpPr/>
          <p:nvPr/>
        </p:nvSpPr>
        <p:spPr>
          <a:xfrm>
            <a:off x="789258" y="2354027"/>
            <a:ext cx="703031" cy="582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/>
              <a:t>Haka-lanta-</a:t>
            </a:r>
            <a:r>
              <a:rPr lang="fi-FI" sz="900" dirty="0" err="1"/>
              <a:t>lon</a:t>
            </a:r>
            <a:r>
              <a:rPr lang="fi-FI" sz="900" dirty="0"/>
              <a:t>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75" name="Suorakulmio 74"/>
          <p:cNvSpPr/>
          <p:nvPr/>
        </p:nvSpPr>
        <p:spPr>
          <a:xfrm>
            <a:off x="6921364" y="2385301"/>
            <a:ext cx="441887" cy="598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/>
              <a:t>Puna-ojan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76" name="Suorakulmio 75"/>
          <p:cNvSpPr/>
          <p:nvPr/>
        </p:nvSpPr>
        <p:spPr>
          <a:xfrm>
            <a:off x="1638367" y="2354026"/>
            <a:ext cx="574132" cy="613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 err="1"/>
              <a:t>Kruu</a:t>
            </a:r>
            <a:r>
              <a:rPr lang="fi-FI" sz="900" dirty="0"/>
              <a:t>-</a:t>
            </a:r>
            <a:r>
              <a:rPr lang="fi-FI" sz="900" dirty="0" err="1"/>
              <a:t>nun</a:t>
            </a:r>
            <a:r>
              <a:rPr lang="fi-FI" sz="900" dirty="0"/>
              <a:t>-maan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82" name="Suorakulmio 81"/>
          <p:cNvSpPr/>
          <p:nvPr/>
        </p:nvSpPr>
        <p:spPr>
          <a:xfrm>
            <a:off x="2234935" y="2356720"/>
            <a:ext cx="501293" cy="5951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 err="1"/>
              <a:t>Veh-kojan</a:t>
            </a:r>
            <a:r>
              <a:rPr lang="fi-FI" sz="900" dirty="0"/>
              <a:t> 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83" name="Suorakulmio 82"/>
          <p:cNvSpPr/>
          <p:nvPr/>
        </p:nvSpPr>
        <p:spPr>
          <a:xfrm>
            <a:off x="3609646" y="2345761"/>
            <a:ext cx="517559" cy="573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 err="1"/>
              <a:t>Paa-volan</a:t>
            </a:r>
            <a:r>
              <a:rPr lang="fi-FI" sz="900" dirty="0"/>
              <a:t> </a:t>
            </a:r>
          </a:p>
          <a:p>
            <a:pPr algn="ctr"/>
            <a:r>
              <a:rPr lang="fi-FI" sz="900" dirty="0"/>
              <a:t>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84" name="Suorakulmio 83"/>
          <p:cNvSpPr/>
          <p:nvPr/>
        </p:nvSpPr>
        <p:spPr>
          <a:xfrm>
            <a:off x="7380534" y="2360807"/>
            <a:ext cx="477246" cy="598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/>
              <a:t>Kent-</a:t>
            </a:r>
            <a:r>
              <a:rPr lang="fi-FI" sz="900" dirty="0" err="1"/>
              <a:t>täka</a:t>
            </a:r>
            <a:r>
              <a:rPr lang="fi-FI" sz="900" dirty="0"/>
              <a:t>-</a:t>
            </a:r>
            <a:r>
              <a:rPr lang="fi-FI" sz="900" dirty="0" err="1"/>
              <a:t>dun</a:t>
            </a:r>
            <a:endParaRPr lang="fi-FI" sz="900" dirty="0"/>
          </a:p>
          <a:p>
            <a:pPr algn="ctr"/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86" name="Suorakulmio 85"/>
          <p:cNvSpPr/>
          <p:nvPr/>
        </p:nvSpPr>
        <p:spPr>
          <a:xfrm>
            <a:off x="3017243" y="2345762"/>
            <a:ext cx="630374" cy="571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 err="1"/>
              <a:t>Han</a:t>
            </a:r>
            <a:r>
              <a:rPr lang="fi-FI" sz="900" dirty="0"/>
              <a:t>-gon-sillan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87" name="Suorakulmio 86"/>
          <p:cNvSpPr/>
          <p:nvPr/>
        </p:nvSpPr>
        <p:spPr>
          <a:xfrm>
            <a:off x="158885" y="2354027"/>
            <a:ext cx="630374" cy="582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/>
              <a:t>Aamutuulen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88" name="Suorakulmio 87"/>
          <p:cNvSpPr/>
          <p:nvPr/>
        </p:nvSpPr>
        <p:spPr>
          <a:xfrm>
            <a:off x="6180092" y="2360807"/>
            <a:ext cx="448623" cy="598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 err="1"/>
              <a:t>Mar-tink</a:t>
            </a:r>
            <a:r>
              <a:rPr lang="fi-FI" sz="900" dirty="0"/>
              <a:t>.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89" name="Suorakulmio 88"/>
          <p:cNvSpPr/>
          <p:nvPr/>
        </p:nvSpPr>
        <p:spPr>
          <a:xfrm>
            <a:off x="4865526" y="2362404"/>
            <a:ext cx="507334" cy="597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 err="1"/>
              <a:t>Tans-sikal-lion</a:t>
            </a:r>
            <a:r>
              <a:rPr lang="fi-FI" sz="900" dirty="0"/>
              <a:t>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90" name="Suorakulmio 89"/>
          <p:cNvSpPr/>
          <p:nvPr/>
        </p:nvSpPr>
        <p:spPr>
          <a:xfrm>
            <a:off x="4339029" y="2356720"/>
            <a:ext cx="502997" cy="589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 err="1"/>
              <a:t>Kau</a:t>
            </a:r>
            <a:r>
              <a:rPr lang="fi-FI" sz="900" dirty="0"/>
              <a:t>-</a:t>
            </a:r>
            <a:r>
              <a:rPr lang="fi-FI" sz="900" dirty="0" err="1"/>
              <a:t>punki</a:t>
            </a:r>
            <a:r>
              <a:rPr lang="fi-FI" sz="900" dirty="0"/>
              <a:t>-sillan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91" name="Suorakulmio 90"/>
          <p:cNvSpPr/>
          <p:nvPr/>
        </p:nvSpPr>
        <p:spPr>
          <a:xfrm>
            <a:off x="5682184" y="2362404"/>
            <a:ext cx="484236" cy="6055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900" dirty="0" err="1"/>
              <a:t>Mar-tin</a:t>
            </a:r>
            <a:r>
              <a:rPr lang="fi-FI" sz="900" dirty="0"/>
              <a:t> </a:t>
            </a:r>
            <a:r>
              <a:rPr lang="fi-FI" sz="900" dirty="0" err="1"/>
              <a:t>phy</a:t>
            </a:r>
            <a:endParaRPr lang="fi-FI" sz="900" dirty="0"/>
          </a:p>
        </p:txBody>
      </p:sp>
      <p:sp>
        <p:nvSpPr>
          <p:cNvPr id="44" name="Taitettu kulma 11">
            <a:extLst>
              <a:ext uri="{FF2B5EF4-FFF2-40B4-BE49-F238E27FC236}">
                <a16:creationId xmlns:a16="http://schemas.microsoft.com/office/drawing/2014/main" id="{5CE40D10-F863-488B-83CD-7E017E5A8536}"/>
              </a:ext>
            </a:extLst>
          </p:cNvPr>
          <p:cNvSpPr/>
          <p:nvPr/>
        </p:nvSpPr>
        <p:spPr>
          <a:xfrm>
            <a:off x="270314" y="4917698"/>
            <a:ext cx="2357470" cy="1480241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46685F2-E96E-462B-B018-6430258FC412}"/>
              </a:ext>
            </a:extLst>
          </p:cNvPr>
          <p:cNvSpPr txBox="1"/>
          <p:nvPr/>
        </p:nvSpPr>
        <p:spPr>
          <a:xfrm>
            <a:off x="287039" y="4941925"/>
            <a:ext cx="2196729" cy="125572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fi-FI" sz="1200" b="1" dirty="0">
                <a:solidFill>
                  <a:schemeClr val="dk1"/>
                </a:solidFill>
              </a:rPr>
              <a:t>2 x varhaiskasvatuksen asiantuntija</a:t>
            </a:r>
            <a:endParaRPr lang="fi-FI" dirty="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fi-FI" sz="1000" dirty="0">
                <a:solidFill>
                  <a:schemeClr val="dk1"/>
                </a:solidFill>
              </a:rPr>
              <a:t>Vakan palveluohjaus,  hakemusten käsittely ja asiakaspäätökset, vakan digiasiat, tietosuoja ja -turva, viestintä, yksityinen ja ostopalvelu </a:t>
            </a:r>
            <a:r>
              <a:rPr lang="fi-FI" sz="1000" dirty="0" err="1">
                <a:solidFill>
                  <a:schemeClr val="dk1"/>
                </a:solidFill>
              </a:rPr>
              <a:t>eo</a:t>
            </a:r>
            <a:r>
              <a:rPr lang="fi-FI" sz="1000" dirty="0">
                <a:solidFill>
                  <a:schemeClr val="dk1"/>
                </a:solidFill>
              </a:rPr>
              <a:t> ja varhaiskasvatus, vakan palveluseteli, eri työryhmät ja hankkeet</a:t>
            </a:r>
            <a:endParaRPr lang="fi-FI" dirty="0"/>
          </a:p>
        </p:txBody>
      </p:sp>
      <p:sp>
        <p:nvSpPr>
          <p:cNvPr id="47" name="Taitettu kulma 11">
            <a:extLst>
              <a:ext uri="{FF2B5EF4-FFF2-40B4-BE49-F238E27FC236}">
                <a16:creationId xmlns:a16="http://schemas.microsoft.com/office/drawing/2014/main" id="{C10FEB4D-EB9F-4D0D-9FF7-A79202664CBC}"/>
              </a:ext>
            </a:extLst>
          </p:cNvPr>
          <p:cNvSpPr/>
          <p:nvPr/>
        </p:nvSpPr>
        <p:spPr>
          <a:xfrm>
            <a:off x="3007489" y="4988711"/>
            <a:ext cx="1897196" cy="1115820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AA0603D5-058B-46AD-A6AD-C13532A9163D}"/>
              </a:ext>
            </a:extLst>
          </p:cNvPr>
          <p:cNvSpPr txBox="1"/>
          <p:nvPr/>
        </p:nvSpPr>
        <p:spPr>
          <a:xfrm>
            <a:off x="3160817" y="5064617"/>
            <a:ext cx="1590540" cy="8125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fi-FI" sz="1200" b="1" dirty="0">
                <a:solidFill>
                  <a:schemeClr val="dk1"/>
                </a:solidFill>
              </a:rPr>
              <a:t>2 x Asiakassihteerit</a:t>
            </a:r>
          </a:p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fi-FI" sz="1000" dirty="0">
                <a:solidFill>
                  <a:schemeClr val="dk1"/>
                </a:solidFill>
              </a:rPr>
              <a:t>Mm. asiakasmaksut, laskutus, yksityisenhoidon tuki (palveluohjauksen asiantuntija esihenkilönä)</a:t>
            </a:r>
          </a:p>
        </p:txBody>
      </p:sp>
      <p:sp>
        <p:nvSpPr>
          <p:cNvPr id="53" name="Puolivapaa piirto 60">
            <a:extLst>
              <a:ext uri="{FF2B5EF4-FFF2-40B4-BE49-F238E27FC236}">
                <a16:creationId xmlns:a16="http://schemas.microsoft.com/office/drawing/2014/main" id="{B3666AF5-E2C6-4153-A601-DA0D86A76A44}"/>
              </a:ext>
            </a:extLst>
          </p:cNvPr>
          <p:cNvSpPr/>
          <p:nvPr/>
        </p:nvSpPr>
        <p:spPr>
          <a:xfrm>
            <a:off x="353318" y="968612"/>
            <a:ext cx="2736304" cy="537290"/>
          </a:xfrm>
          <a:custGeom>
            <a:avLst/>
            <a:gdLst>
              <a:gd name="connsiteX0" fmla="*/ 0 w 1051626"/>
              <a:gd name="connsiteY0" fmla="*/ 0 h 489927"/>
              <a:gd name="connsiteX1" fmla="*/ 1051626 w 1051626"/>
              <a:gd name="connsiteY1" fmla="*/ 0 h 489927"/>
              <a:gd name="connsiteX2" fmla="*/ 1051626 w 1051626"/>
              <a:gd name="connsiteY2" fmla="*/ 489927 h 489927"/>
              <a:gd name="connsiteX3" fmla="*/ 0 w 1051626"/>
              <a:gd name="connsiteY3" fmla="*/ 489927 h 489927"/>
              <a:gd name="connsiteX4" fmla="*/ 0 w 1051626"/>
              <a:gd name="connsiteY4" fmla="*/ 0 h 48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626" h="489927">
                <a:moveTo>
                  <a:pt x="0" y="0"/>
                </a:moveTo>
                <a:lnTo>
                  <a:pt x="1051626" y="0"/>
                </a:lnTo>
                <a:lnTo>
                  <a:pt x="1051626" y="489927"/>
                </a:lnTo>
                <a:lnTo>
                  <a:pt x="0" y="4899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Vapa (valmisteleva työrukkanen): pj. varhaiskasvatuksen johtaja, varhaiskasvatuksen asiantuntijat ja erityisasiantuntija. </a:t>
            </a:r>
          </a:p>
        </p:txBody>
      </p:sp>
      <p:sp>
        <p:nvSpPr>
          <p:cNvPr id="54" name="Puolivapaa piirto 60">
            <a:extLst>
              <a:ext uri="{FF2B5EF4-FFF2-40B4-BE49-F238E27FC236}">
                <a16:creationId xmlns:a16="http://schemas.microsoft.com/office/drawing/2014/main" id="{0EA504E3-0433-4C3B-842E-BCC591E3ED91}"/>
              </a:ext>
            </a:extLst>
          </p:cNvPr>
          <p:cNvSpPr/>
          <p:nvPr/>
        </p:nvSpPr>
        <p:spPr>
          <a:xfrm>
            <a:off x="109880" y="2204782"/>
            <a:ext cx="7861587" cy="206293"/>
          </a:xfrm>
          <a:custGeom>
            <a:avLst/>
            <a:gdLst>
              <a:gd name="connsiteX0" fmla="*/ 0 w 1051626"/>
              <a:gd name="connsiteY0" fmla="*/ 0 h 489927"/>
              <a:gd name="connsiteX1" fmla="*/ 1051626 w 1051626"/>
              <a:gd name="connsiteY1" fmla="*/ 0 h 489927"/>
              <a:gd name="connsiteX2" fmla="*/ 1051626 w 1051626"/>
              <a:gd name="connsiteY2" fmla="*/ 489927 h 489927"/>
              <a:gd name="connsiteX3" fmla="*/ 0 w 1051626"/>
              <a:gd name="connsiteY3" fmla="*/ 489927 h 489927"/>
              <a:gd name="connsiteX4" fmla="*/ 0 w 1051626"/>
              <a:gd name="connsiteY4" fmla="*/ 0 h 48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626" h="489927">
                <a:moveTo>
                  <a:pt x="0" y="0"/>
                </a:moveTo>
                <a:lnTo>
                  <a:pt x="1051626" y="0"/>
                </a:lnTo>
                <a:lnTo>
                  <a:pt x="1051626" y="489927"/>
                </a:lnTo>
                <a:lnTo>
                  <a:pt x="0" y="4899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Varhaiskasvatuksen johtoryhmä </a:t>
            </a:r>
          </a:p>
        </p:txBody>
      </p:sp>
      <p:sp>
        <p:nvSpPr>
          <p:cNvPr id="55" name="Puolivapaa piirto 60">
            <a:extLst>
              <a:ext uri="{FF2B5EF4-FFF2-40B4-BE49-F238E27FC236}">
                <a16:creationId xmlns:a16="http://schemas.microsoft.com/office/drawing/2014/main" id="{31FCC004-442B-4E11-9D2D-8FDC3F960D32}"/>
              </a:ext>
            </a:extLst>
          </p:cNvPr>
          <p:cNvSpPr/>
          <p:nvPr/>
        </p:nvSpPr>
        <p:spPr>
          <a:xfrm>
            <a:off x="82010" y="4329551"/>
            <a:ext cx="7874367" cy="160634"/>
          </a:xfrm>
          <a:custGeom>
            <a:avLst/>
            <a:gdLst>
              <a:gd name="connsiteX0" fmla="*/ 0 w 1051626"/>
              <a:gd name="connsiteY0" fmla="*/ 0 h 489927"/>
              <a:gd name="connsiteX1" fmla="*/ 1051626 w 1051626"/>
              <a:gd name="connsiteY1" fmla="*/ 0 h 489927"/>
              <a:gd name="connsiteX2" fmla="*/ 1051626 w 1051626"/>
              <a:gd name="connsiteY2" fmla="*/ 489927 h 489927"/>
              <a:gd name="connsiteX3" fmla="*/ 0 w 1051626"/>
              <a:gd name="connsiteY3" fmla="*/ 489927 h 489927"/>
              <a:gd name="connsiteX4" fmla="*/ 0 w 1051626"/>
              <a:gd name="connsiteY4" fmla="*/ 0 h 48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626" h="489927">
                <a:moveTo>
                  <a:pt x="0" y="0"/>
                </a:moveTo>
                <a:lnTo>
                  <a:pt x="1051626" y="0"/>
                </a:lnTo>
                <a:lnTo>
                  <a:pt x="1051626" y="489927"/>
                </a:lnTo>
                <a:lnTo>
                  <a:pt x="0" y="4899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Kuusi kahden päivähoitoyksikön yhteistä varajohtajaa. Esihenkilönä </a:t>
            </a:r>
            <a:r>
              <a:rPr lang="fi-FI" sz="1000" kern="1200" dirty="0" err="1"/>
              <a:t>pkj</a:t>
            </a:r>
            <a:endParaRPr lang="fi-FI" sz="1000" kern="1200" dirty="0"/>
          </a:p>
        </p:txBody>
      </p:sp>
      <p:sp>
        <p:nvSpPr>
          <p:cNvPr id="56" name="Puolivapaa piirto 60">
            <a:extLst>
              <a:ext uri="{FF2B5EF4-FFF2-40B4-BE49-F238E27FC236}">
                <a16:creationId xmlns:a16="http://schemas.microsoft.com/office/drawing/2014/main" id="{C12F6FC1-FCFA-46BB-9810-3081E17C2716}"/>
              </a:ext>
            </a:extLst>
          </p:cNvPr>
          <p:cNvSpPr/>
          <p:nvPr/>
        </p:nvSpPr>
        <p:spPr>
          <a:xfrm>
            <a:off x="5927088" y="1177329"/>
            <a:ext cx="2744988" cy="395008"/>
          </a:xfrm>
          <a:custGeom>
            <a:avLst/>
            <a:gdLst>
              <a:gd name="connsiteX0" fmla="*/ 0 w 1051626"/>
              <a:gd name="connsiteY0" fmla="*/ 0 h 489927"/>
              <a:gd name="connsiteX1" fmla="*/ 1051626 w 1051626"/>
              <a:gd name="connsiteY1" fmla="*/ 0 h 489927"/>
              <a:gd name="connsiteX2" fmla="*/ 1051626 w 1051626"/>
              <a:gd name="connsiteY2" fmla="*/ 489927 h 489927"/>
              <a:gd name="connsiteX3" fmla="*/ 0 w 1051626"/>
              <a:gd name="connsiteY3" fmla="*/ 489927 h 489927"/>
              <a:gd name="connsiteX4" fmla="*/ 0 w 1051626"/>
              <a:gd name="connsiteY4" fmla="*/ 0 h 48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626" h="489927">
                <a:moveTo>
                  <a:pt x="0" y="0"/>
                </a:moveTo>
                <a:lnTo>
                  <a:pt x="1051626" y="0"/>
                </a:lnTo>
                <a:lnTo>
                  <a:pt x="1051626" y="489927"/>
                </a:lnTo>
                <a:lnTo>
                  <a:pt x="0" y="4899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Pedagoginen tiimi, pj varhaiskasvatuksen </a:t>
            </a:r>
            <a:r>
              <a:rPr lang="fi-FI" sz="1000" dirty="0"/>
              <a:t>erityisasiantuntija</a:t>
            </a:r>
            <a:r>
              <a:rPr lang="fi-FI" sz="1000" kern="1200" dirty="0"/>
              <a:t>, mm.; vasu, koulutus- ja kehittämisasiat</a:t>
            </a:r>
          </a:p>
        </p:txBody>
      </p:sp>
      <p:sp>
        <p:nvSpPr>
          <p:cNvPr id="57" name="Puolivapaa piirto 60">
            <a:extLst>
              <a:ext uri="{FF2B5EF4-FFF2-40B4-BE49-F238E27FC236}">
                <a16:creationId xmlns:a16="http://schemas.microsoft.com/office/drawing/2014/main" id="{21A18BD4-D3C5-4301-8EE1-DA84CCAADFFE}"/>
              </a:ext>
            </a:extLst>
          </p:cNvPr>
          <p:cNvSpPr/>
          <p:nvPr/>
        </p:nvSpPr>
        <p:spPr>
          <a:xfrm>
            <a:off x="353318" y="1505903"/>
            <a:ext cx="2736304" cy="608007"/>
          </a:xfrm>
          <a:custGeom>
            <a:avLst/>
            <a:gdLst>
              <a:gd name="connsiteX0" fmla="*/ 0 w 1051626"/>
              <a:gd name="connsiteY0" fmla="*/ 0 h 489927"/>
              <a:gd name="connsiteX1" fmla="*/ 1051626 w 1051626"/>
              <a:gd name="connsiteY1" fmla="*/ 0 h 489927"/>
              <a:gd name="connsiteX2" fmla="*/ 1051626 w 1051626"/>
              <a:gd name="connsiteY2" fmla="*/ 489927 h 489927"/>
              <a:gd name="connsiteX3" fmla="*/ 0 w 1051626"/>
              <a:gd name="connsiteY3" fmla="*/ 489927 h 489927"/>
              <a:gd name="connsiteX4" fmla="*/ 0 w 1051626"/>
              <a:gd name="connsiteY4" fmla="*/ 0 h 48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1626" h="489927">
                <a:moveTo>
                  <a:pt x="0" y="0"/>
                </a:moveTo>
                <a:lnTo>
                  <a:pt x="1051626" y="0"/>
                </a:lnTo>
                <a:lnTo>
                  <a:pt x="1051626" y="489927"/>
                </a:lnTo>
                <a:lnTo>
                  <a:pt x="0" y="4899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1000" kern="1200" dirty="0"/>
              <a:t>Varhaiskasvatuksen suunnittelija tehtävää ei ole täytetty. </a:t>
            </a:r>
            <a:r>
              <a:rPr lang="fi-FI" sz="1000" dirty="0"/>
              <a:t>Vakan</a:t>
            </a:r>
            <a:r>
              <a:rPr lang="fi-FI" sz="1000" kern="1200" dirty="0"/>
              <a:t> talous- ja tilastoasioissa yhteistyö talouspalvelujen taloussuunnittelijan kanssa. </a:t>
            </a:r>
          </a:p>
        </p:txBody>
      </p:sp>
    </p:spTree>
    <p:extLst>
      <p:ext uri="{BB962C8B-B14F-4D97-AF65-F5344CB8AC3E}">
        <p14:creationId xmlns:p14="http://schemas.microsoft.com/office/powerpoint/2010/main" val="3064986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297</Words>
  <Application>Microsoft Office PowerPoint</Application>
  <PresentationFormat>Näytössä katseltava diaesitys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Times New Roman</vt:lpstr>
      <vt:lpstr>Office-teema</vt:lpstr>
      <vt:lpstr>Varhaiskasvatuspalvelut 1.1.2024 alkaen</vt:lpstr>
    </vt:vector>
  </TitlesOfParts>
  <Company>Hyvinkään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Varhaiskasvatuspalvelut</dc:title>
  <dc:creator>Rapala Eila</dc:creator>
  <cp:lastModifiedBy>Rapala Eila</cp:lastModifiedBy>
  <cp:revision>76</cp:revision>
  <cp:lastPrinted>2020-06-24T06:22:13Z</cp:lastPrinted>
  <dcterms:created xsi:type="dcterms:W3CDTF">2016-04-04T08:31:59Z</dcterms:created>
  <dcterms:modified xsi:type="dcterms:W3CDTF">2024-06-27T06:26:32Z</dcterms:modified>
</cp:coreProperties>
</file>