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60" r:id="rId5"/>
    <p:sldId id="268" r:id="rId6"/>
    <p:sldId id="264" r:id="rId7"/>
    <p:sldId id="265" r:id="rId8"/>
    <p:sldId id="259" r:id="rId9"/>
    <p:sldId id="258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45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63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94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4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7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45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44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45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71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39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56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03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yria.fi/yhteishaku" TargetMode="External"/><Relationship Id="rId2" Type="http://schemas.openxmlformats.org/officeDocument/2006/relationships/hyperlink" Target="https://www.hyvinkaa.fi/hyvinkaan-luk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yria.fi/hyria/tapahtumat/hyriachat-huoltajille-yhteishaku-0" TargetMode="External"/><Relationship Id="rId4" Type="http://schemas.openxmlformats.org/officeDocument/2006/relationships/hyperlink" Target="https://www.thinglink.com/card/151786529487218278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intopolku.fi/konfo/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intopolku.fi/konfo/fi/sivu/usein-kysyttya-peruskoulun-jalkeisiin-koulutuksiin-hakemisesta" TargetMode="External"/><Relationship Id="rId5" Type="http://schemas.openxmlformats.org/officeDocument/2006/relationships/hyperlink" Target="https://opintopolku.fi/konfo/fi/sivu/haku-perusopetuksen-jalkeisiin-koulutuksiin" TargetMode="Externa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pintopolku.fi/konfo/fi/sivu/perusopetuksen-jalkeisen-koulutuksen-yhteishaun-valintaperuste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fi-FI" dirty="0">
                <a:cs typeface="Calibri Light"/>
              </a:rPr>
              <a:t>Yhteishaku toiselle asteelle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cs typeface="Calibri"/>
              </a:rPr>
              <a:t>Puolimatkan koulun 9-luokkien huoltajienilta 12.1.2022</a:t>
            </a:r>
          </a:p>
          <a:p>
            <a:endParaRPr lang="fi-FI" dirty="0"/>
          </a:p>
          <a:p>
            <a:r>
              <a:rPr lang="fi-FI" dirty="0">
                <a:cs typeface="Calibri"/>
              </a:rPr>
              <a:t>Oppilaanohjaaja Mona Kilpilampi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C2AF4D-378D-4A79-BC48-8930A8B2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Hyvinkään toisen asteen koulutus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540CBC-DF47-4D62-870B-862EFF6CA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Hyria – ammatillinen koulutus</a:t>
            </a:r>
          </a:p>
          <a:p>
            <a:pPr lvl="1"/>
            <a:r>
              <a:rPr lang="fi-FI" dirty="0"/>
              <a:t>Tarjoaa koulutusta peruskoulun päättäneille Hyvinkäällä ja Riihimäellä useassa eri toimipisteessä</a:t>
            </a:r>
          </a:p>
          <a:p>
            <a:pPr lvl="1"/>
            <a:r>
              <a:rPr lang="fi-FI" dirty="0"/>
              <a:t>Yhteishaussa yhteensä n. 20 eri alaa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Hyvinkään lukio, Kipinä</a:t>
            </a:r>
          </a:p>
          <a:p>
            <a:pPr lvl="1"/>
            <a:r>
              <a:rPr lang="fi-FI" dirty="0"/>
              <a:t>Yhteishaussa yleislinja sekä luonnontiedelinja</a:t>
            </a:r>
          </a:p>
          <a:p>
            <a:pPr lvl="1"/>
            <a:r>
              <a:rPr lang="fi-FI" dirty="0"/>
              <a:t>Taidepainotus</a:t>
            </a:r>
          </a:p>
          <a:p>
            <a:pPr lvl="1"/>
            <a:r>
              <a:rPr lang="fi-FI" dirty="0"/>
              <a:t>Huippu-urheiluvalmennus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Kaksoistutkinto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Kaksoistutkinnossa haetaan opiskelemaan ammatilliseen koulutukseen tiettyä alaa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Opiskelijat valitaan suorittamaan kaksoistutkintoa 9-luokan päättötodistuksen lukuaineiden keskiarvon perusteella. Tämän tulee olla vähintään 7,0.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Lukio-opintoja käydään paikallisessa lukiossa.</a:t>
            </a:r>
          </a:p>
        </p:txBody>
      </p:sp>
    </p:spTree>
    <p:extLst>
      <p:ext uri="{BB962C8B-B14F-4D97-AF65-F5344CB8AC3E}">
        <p14:creationId xmlns:p14="http://schemas.microsoft.com/office/powerpoint/2010/main" val="2010660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E99C1B-9023-4283-8A20-D53EB8BE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Tutustumiset toiselle asteelle (huoltajat)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1551EA-E426-4FC0-A17E-572E7975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2"/>
              </a:rPr>
              <a:t>Hyvinkään lukio</a:t>
            </a:r>
            <a:endParaRPr lang="fi-FI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Yhteishakuilta huoltajille on suunnitteilla keskiviikolle 16.2., tästä tarkempaa </a:t>
            </a:r>
            <a:r>
              <a:rPr lang="fi-FI" sz="2400"/>
              <a:t>tiedotusta lähempänä.</a:t>
            </a:r>
            <a:endParaRPr lang="fi-FI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hlinkClick r:id="rId3"/>
              </a:rPr>
              <a:t>Hyria</a:t>
            </a:r>
            <a:r>
              <a:rPr lang="fi-FI" sz="2400" dirty="0"/>
              <a:t>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400" dirty="0">
                <a:hlinkClick r:id="rId4"/>
              </a:rPr>
              <a:t>Tutustu </a:t>
            </a:r>
            <a:r>
              <a:rPr lang="fi-FI" sz="2400" dirty="0" err="1">
                <a:hlinkClick r:id="rId4"/>
              </a:rPr>
              <a:t>Hyriaan</a:t>
            </a:r>
            <a:r>
              <a:rPr lang="fi-FI" sz="2400" dirty="0">
                <a:hlinkClick r:id="rId4"/>
              </a:rPr>
              <a:t> ja yhteishaun tarjontaan</a:t>
            </a:r>
            <a:endParaRPr lang="fi-FI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400" dirty="0">
                <a:hlinkClick r:id="rId5"/>
              </a:rPr>
              <a:t>Chat-tilaisuus huoltajille </a:t>
            </a:r>
            <a:r>
              <a:rPr lang="fi-FI" sz="2400" dirty="0"/>
              <a:t>(8.2. klo 17-18)</a:t>
            </a:r>
          </a:p>
        </p:txBody>
      </p:sp>
    </p:spTree>
    <p:extLst>
      <p:ext uri="{BB962C8B-B14F-4D97-AF65-F5344CB8AC3E}">
        <p14:creationId xmlns:p14="http://schemas.microsoft.com/office/powerpoint/2010/main" val="23109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A03900-545E-4C6B-B1CC-F97A74F5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/>
              <a:t>Haku perusopetuksen jälkeisiin koulutuksiin 22.2.-22.3.2022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15288F-361B-4F41-AC4D-55AEB7858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Yhteishaussa voi hakea ammatillisiin perustutkintoihin, lukiokoulutukseen, TUVA –koulutukseen (entinen 10-luokka, </a:t>
            </a:r>
            <a:r>
              <a:rPr lang="fi-FI" sz="2000" dirty="0" err="1"/>
              <a:t>valma</a:t>
            </a:r>
            <a:r>
              <a:rPr lang="fi-FI" sz="2000" dirty="0"/>
              <a:t>, </a:t>
            </a:r>
            <a:r>
              <a:rPr lang="fi-FI" sz="2000" dirty="0" err="1"/>
              <a:t>luva</a:t>
            </a:r>
            <a:r>
              <a:rPr lang="fi-FI" sz="2000" dirty="0"/>
              <a:t>), kansanopistojen oppivelvollisten opistovuodelle (sekä vaativan erityisen tuen perusteella järjestettävään ammatilliseen koulutukseen, TELMA –koulutukseen)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Hakija voi esittää enintään 7 hakutoivetta.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Hakemuksella hakukohteet laitetaan järjestykseen. Hakija valitaan ylimpään hakutoiveeseen, johon hänen valintamenestyksensä riittää ja alemmat hakukohteet peruuntuvat.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Esim. 1: haku seitsemään eri lukioon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Esim. 2: haku viidelle eri ammattikoulualalle ja kahteen </a:t>
            </a:r>
            <a:r>
              <a:rPr lang="fi-FI" sz="2000" dirty="0" err="1"/>
              <a:t>tuva</a:t>
            </a:r>
            <a:r>
              <a:rPr lang="fi-FI" sz="2000" dirty="0"/>
              <a:t>-koulutukseen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Esim. 3: haku lukioon ja ammattikoulualoille </a:t>
            </a:r>
          </a:p>
        </p:txBody>
      </p:sp>
    </p:spTree>
    <p:extLst>
      <p:ext uri="{BB962C8B-B14F-4D97-AF65-F5344CB8AC3E}">
        <p14:creationId xmlns:p14="http://schemas.microsoft.com/office/powerpoint/2010/main" val="7815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A03900-545E-4C6B-B1CC-F97A74F5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Laajentunut oppivelvollisuus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15288F-361B-4F41-AC4D-55AEB7858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Laajentuneen oppivelvollisuuden myötä peruskoulun päättävillä nuorilla on hakeutumisvelvoite jatko-opintoihin.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N</a:t>
            </a:r>
            <a:r>
              <a:rPr lang="fi-FI" sz="2000" dirty="0"/>
              <a:t>uorten on jatkettava opintoja toisen asteen suorittamiseen tai 18-ikävuoteen saakka.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Huoltajan on huolehdittava oppivelvollisuuden toteutumisesta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Yläkouluissa annetaan 8. – ja 9-luokalla tehostettua henkilökohtaista oppilaanohjausta niille nuorille, jotka tarvitsevat keskimääräistä enemmän tukea sopivan jatko-opintopaikan löytämiseksi. Tehostetun henkilökohtaisen oppilaanohjauksen tarpeen arvioi ensisijaisesti oppilaanohjaaja.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973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856AC9B-FD9B-48CC-8A26-08B4CD6F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FFFFFF"/>
                </a:solidFill>
              </a:rPr>
              <a:t>9-luokkalaisten aikataulut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A28F24-FB8A-44D3-AC05-93E29829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Tutustumiset toiselle asteelle käynnissä: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Mahdollisuus tutustua </a:t>
            </a:r>
            <a:r>
              <a:rPr lang="fi-FI" sz="2000" dirty="0" err="1"/>
              <a:t>Hyriaan</a:t>
            </a:r>
            <a:r>
              <a:rPr lang="fi-FI" sz="2000" dirty="0"/>
              <a:t> pääosin etänä: loka-helmikuu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Hyvinkään lukion avoimet ovet hakijoille ovat suunnitteilla helmikuulle.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Demohaku: tammi-helmikuussa oppitunnilla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Yhteishakupaperi tulee täytettäväksi koteihin helmikuussa. Paperiin kirjataan yhteystiedot ja hakukohteet. Paperi palautetaan huoltajan allekirjoituksella koululle ennen yhteishaun tekemistä = huoltajan kuuleminen.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b="1" dirty="0"/>
              <a:t> Yhteishaku: 22.2.–22.3.2021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Hakuaika päättyy viimeisenä hakupäivänä klo 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Tulokset yhteishausta aikaisintaan 16.6.2021.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Opiskelupaikka otettava vastaan viimeistään 30.6.2021.</a:t>
            </a:r>
          </a:p>
        </p:txBody>
      </p:sp>
    </p:spTree>
    <p:extLst>
      <p:ext uri="{BB962C8B-B14F-4D97-AF65-F5344CB8AC3E}">
        <p14:creationId xmlns:p14="http://schemas.microsoft.com/office/powerpoint/2010/main" val="91608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E7681D-EA16-4CCC-90E8-6100F10F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fi-FI" dirty="0"/>
              <a:t>Opintopolku.fi -sivusto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998675-EBE4-4AA0-A791-D8B85912F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6923291" cy="443532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Yhteishaku tapahtuu </a:t>
            </a:r>
            <a:r>
              <a:rPr lang="fi-FI" sz="2400" dirty="0">
                <a:hlinkClick r:id="rId2"/>
              </a:rPr>
              <a:t>opintopolku.fi </a:t>
            </a:r>
            <a:r>
              <a:rPr lang="fi-FI" sz="2400" dirty="0"/>
              <a:t>- sivulle tulevalla lomakkeella (haku tehdään koulussa viikoilla 9 ja 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Sivustolle on koottu yhteishaussa mukana oleva koulutustarjonta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Sivustolla voi hakea tietyllä koulutuksella, esimerkiksi ”lukio” tai ”liiketoiminnan perustutkinto”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Sivustolla voi hakea tietyllä kaupungilla, esimerkiksi ”Hyvinkää”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Koulutuksen kohdalla kerrotaan koulutuksesta, valintaperusteista / pääsykokeista sekä koulupaikan yhteystiedoista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Sivustolla kerrotaan yleisellä tasolla opinnoista eri koulutusmuodoissa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400" dirty="0">
              <a:solidFill>
                <a:srgbClr val="0070C0"/>
              </a:solidFill>
            </a:endParaRPr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BB23A028-D474-4232-8DBD-0774A7A83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0571" y="1512769"/>
            <a:ext cx="3135109" cy="3135109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91FE7591-8E23-4683-8C26-4A17AC984B75}"/>
              </a:ext>
            </a:extLst>
          </p:cNvPr>
          <p:cNvSpPr txBox="1"/>
          <p:nvPr/>
        </p:nvSpPr>
        <p:spPr>
          <a:xfrm>
            <a:off x="8229600" y="4329568"/>
            <a:ext cx="31351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Linkkejä: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0070C0"/>
                </a:solidFill>
                <a:hlinkClick r:id="rId2"/>
              </a:rPr>
              <a:t>Etusivu</a:t>
            </a:r>
            <a:endParaRPr lang="fi-FI" sz="180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70C0"/>
                </a:solidFill>
                <a:hlinkClick r:id="rId5"/>
              </a:rPr>
              <a:t>Haku perusopetuksen jälkeisiin koulutuksiin </a:t>
            </a:r>
            <a:endParaRPr lang="fi-FI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0070C0"/>
                </a:solidFill>
                <a:hlinkClick r:id="rId6"/>
              </a:rPr>
              <a:t>Usein kysyttyä peruskoulun jälkeisiin koulutuksiin hakemisesta</a:t>
            </a:r>
            <a:endParaRPr lang="fi-FI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4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7B2B425-43C5-465E-86A9-81A024B4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3300" dirty="0">
                <a:solidFill>
                  <a:srgbClr val="FFFFFF"/>
                </a:solidFill>
              </a:rPr>
              <a:t>Mitä tietoja yhteishaun hakulomakkeella  kysytään?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C1379A33-CF63-493D-8357-6C911E43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150" y="266701"/>
            <a:ext cx="7848600" cy="641032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Henkilötiedot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Oppilaan sähköpostiosoite, jonka tulee olla voimassa vähintään syksyyn asti. Oppilaan sähköpostiin lähetetään tietoja valinnasta.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Huoltajan/huoltajien yhteystiedot (nimi, </a:t>
            </a:r>
            <a:r>
              <a:rPr lang="fi-FI" sz="2000" dirty="0" err="1"/>
              <a:t>puh.nro</a:t>
            </a:r>
            <a:r>
              <a:rPr lang="fi-FI" sz="2000" dirty="0"/>
              <a:t>, sähköposti)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Hakukohteet mieluisuusjärjestyksessä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Lupatiedot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Oppilaitos saa toimittaa päätöksen opiskelijavalinnasta sähköpostiini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Jos minut hyväksytään, niin opiskelijavalintatulokseni saa julkaista internetissä. Tämä tarkoittaa sitä, että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1800" dirty="0"/>
              <a:t>oppilaitos voi julkaista hyväksyttyjen valintatiedot omilla nettisivuillaan tai ilmoitustauluillaan.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1800" dirty="0"/>
              <a:t>paikallislehdet voivat julkaista hyväksyttyjen opiskelijoiden nimet. Minulle saa lähettää tietoa opiskelijavalinnan etenemisestä ja tuloksista myös tekstiviestillä.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Annan suostumuksen yhteystietojeni luovuttamiseen koulutusta koskevaa suoramarkkinointia varten</a:t>
            </a:r>
          </a:p>
        </p:txBody>
      </p:sp>
    </p:spTree>
    <p:extLst>
      <p:ext uri="{BB962C8B-B14F-4D97-AF65-F5344CB8AC3E}">
        <p14:creationId xmlns:p14="http://schemas.microsoft.com/office/powerpoint/2010/main" val="297997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887B58-22C3-46A4-9897-DAF3453D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Toisen asteen opinnot </a:t>
            </a:r>
            <a:r>
              <a:rPr lang="fi-FI" sz="4400" dirty="0"/>
              <a:t>lyhyesti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46B7A73-3DF5-4F35-A789-1CC0F88B6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Ammatillinen koulutus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66956AF-12F8-4F21-AD88-7F1C23399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Ammattikouluun haetaan opiskelemaan haluttua alaa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Ammattikoulusta valmistutaan ammattiin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Opinnoissa syvennytään alan opiskeluun, lisäksi opintoihin kuuluu yleissivistäviä aineita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Opintoja tehdään paljon yhteistyössä työelämän kanssa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Ammattikoulun jälkeen voi jatkaa työelämään tai hakea opiskelemaan esimerkiksi aikuislukioon tai ammattikorkeakouluun, myös yliopistoon voi hakea.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Joillakin aloilla on terveydentilaa koskevia vaatimuksia sekä SORA-lain alaisia tutkintoja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FAEECC3-7B1B-4CA9-B511-978F0B626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Lukio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6FCCB1E3-B5BF-4ECA-A9E1-C0CEF4992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70416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Lukio-opinnot ovat yleissivistäviä opintoja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Lukio ei valmista ammattiin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Lukio-opinnot painottuvat lukuaineisiin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 Opiskelijan valinnanmahdollisuudet sekä vastuu ovat suurempia kuin peruskoulussa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Lukion päättövaiheessa suoritetaan ylioppilastutkinto kirjoittamalla ylioppilaskokeessa vähintään viisi oppiainetta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Lukiosta voi jatkaa yliopistoon, ammattikorkeakouluun tai ammattikouluun</a:t>
            </a:r>
          </a:p>
        </p:txBody>
      </p:sp>
    </p:spTree>
    <p:extLst>
      <p:ext uri="{BB962C8B-B14F-4D97-AF65-F5344CB8AC3E}">
        <p14:creationId xmlns:p14="http://schemas.microsoft.com/office/powerpoint/2010/main" val="119598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BB06E1A-0AFB-422C-8945-9308055A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3600">
                <a:solidFill>
                  <a:srgbClr val="FFFFFF"/>
                </a:solidFill>
              </a:rPr>
              <a:t>Millä perusteella opiskelijat valitaan ammatilliseen koulutukseen?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B97FE5-1387-4AE7-B832-CB0514BA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663" y="323851"/>
            <a:ext cx="7325911" cy="629602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Pisterajat vaihtelevat vuosittain ja aloittain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Ammatilliseen haetaan pisteillä, pisteitä saa:​</a:t>
            </a:r>
          </a:p>
          <a:p>
            <a:pPr lvl="1"/>
            <a:r>
              <a:rPr lang="fi-FI" sz="2000" dirty="0"/>
              <a:t>6 pistettä siitä, että olet suorittanut peruskoulun samana tai edellisenä vuonna kuin haet, TAI:</a:t>
            </a:r>
          </a:p>
          <a:p>
            <a:pPr lvl="1"/>
            <a:r>
              <a:rPr lang="fi-FI" sz="2000" dirty="0"/>
              <a:t>(6 pistettä tietyistä peruskoulun jälkeen suoritetuista opinnoista, esimerkiksi kymppiluokasta.)</a:t>
            </a:r>
          </a:p>
          <a:p>
            <a:pPr lvl="1"/>
            <a:r>
              <a:rPr lang="fi-FI" sz="2000" dirty="0"/>
              <a:t>Lisäksi:</a:t>
            </a:r>
          </a:p>
          <a:p>
            <a:pPr lvl="2"/>
            <a:r>
              <a:rPr lang="fi-FI" sz="2000" dirty="0"/>
              <a:t>1–16 pistettä yleisestä koulumenestyksestä,</a:t>
            </a:r>
          </a:p>
          <a:p>
            <a:pPr lvl="2"/>
            <a:r>
              <a:rPr lang="fi-FI" sz="2000" dirty="0"/>
              <a:t>1–8 pistettä painotettavista arvosanoista,</a:t>
            </a:r>
          </a:p>
          <a:p>
            <a:pPr lvl="2"/>
            <a:r>
              <a:rPr lang="fi-FI" sz="2000" dirty="0"/>
              <a:t>0–10 pistettä pääsy- ja soveltuvuuskokeesta, ja</a:t>
            </a:r>
          </a:p>
          <a:p>
            <a:pPr lvl="2"/>
            <a:r>
              <a:rPr lang="fi-FI" sz="2000" dirty="0"/>
              <a:t>2 pistettä ammatillista koulutusta koskevasta ensimmäisestä hakutoiveesta. </a:t>
            </a:r>
          </a:p>
          <a:p>
            <a:pPr lvl="2"/>
            <a:r>
              <a:rPr lang="fi-FI" sz="2000" dirty="0"/>
              <a:t>Ohjeet pisteiden laskemiseen ovat </a:t>
            </a:r>
            <a:r>
              <a:rPr lang="fi-FI" sz="2000" dirty="0">
                <a:hlinkClick r:id="rId2"/>
              </a:rPr>
              <a:t>opintopolussa</a:t>
            </a:r>
            <a:endParaRPr lang="fi-FI" sz="2000" dirty="0"/>
          </a:p>
          <a:p>
            <a:pPr lvl="2"/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Harkinnanvaraisessa haussa voi hakea erityisen syyn (mm. oppimisvaikeus, sosiaalinen syy) perusteella. Opiskelija hakee automaattisesti harkinnanvaraisessa haussa, jos hänellä on sekä matematiikasta että äidinkielestä yksilöllistetyt eli *arvosanat.</a:t>
            </a:r>
          </a:p>
        </p:txBody>
      </p:sp>
    </p:spTree>
    <p:extLst>
      <p:ext uri="{BB962C8B-B14F-4D97-AF65-F5344CB8AC3E}">
        <p14:creationId xmlns:p14="http://schemas.microsoft.com/office/powerpoint/2010/main" val="340563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BB06E1A-0AFB-422C-8945-9308055A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FFFFFF"/>
                </a:solidFill>
              </a:rPr>
              <a:t>Millä perusteella opiskelijat valitaan lukioon?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B97FE5-1387-4AE7-B832-CB0514BA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</a:t>
            </a:r>
            <a:r>
              <a:rPr lang="fi-FI" dirty="0"/>
              <a:t>Opiskelijat valitaan hakijoiden joukosta perusopetuksen päättötodistuksen lukuaineiden keskiarvon perusteella.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äidinkieli ja kirjallisuus, toinen kotimainen kieli, vieraat kielet, uskonto tai elämänkatsomustieto, historia, yhteiskuntaoppi, matematiikka, fysiikka, kemia, biologia, terveystieto, maantieto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Keskiarvorajat vaihtelevat joka vuosi ja lukioittain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Esimerkiksi erikoislukioihin voi olla pääsy- tai soveltuvuuskokeita tai muita lisänäyttöjä kuten harrastustodistuksia tai ennakkotehtäviä. Usein pääsykokeissa mitataan motivaatiota. Jotakin ainetta painottavassa lukiossa keskiarvoon voidaan laskea myös painotettavien oppiaineiden arvosanat.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Opiskelija hakee automaattisesti harkinnanvaraisessa haussa, jos hänellä on sekä matematiikasta että äidinkielestä yksilöllistetyt eli *arvosanat.</a:t>
            </a:r>
          </a:p>
        </p:txBody>
      </p:sp>
    </p:spTree>
    <p:extLst>
      <p:ext uri="{BB962C8B-B14F-4D97-AF65-F5344CB8AC3E}">
        <p14:creationId xmlns:p14="http://schemas.microsoft.com/office/powerpoint/2010/main" val="1134857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868</Words>
  <Application>Microsoft Office PowerPoint</Application>
  <PresentationFormat>Laajakuva</PresentationFormat>
  <Paragraphs>100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</vt:lpstr>
      <vt:lpstr>Yhteishaku toiselle asteelle</vt:lpstr>
      <vt:lpstr>Haku perusopetuksen jälkeisiin koulutuksiin 22.2.-22.3.2022</vt:lpstr>
      <vt:lpstr>Laajentunut oppivelvollisuus </vt:lpstr>
      <vt:lpstr>9-luokkalaisten aikataulut</vt:lpstr>
      <vt:lpstr>Opintopolku.fi -sivusto</vt:lpstr>
      <vt:lpstr>Mitä tietoja yhteishaun hakulomakkeella  kysytään?</vt:lpstr>
      <vt:lpstr>Toisen asteen opinnot lyhyesti</vt:lpstr>
      <vt:lpstr>Millä perusteella opiskelijat valitaan ammatilliseen koulutukseen?</vt:lpstr>
      <vt:lpstr>Millä perusteella opiskelijat valitaan lukioon?</vt:lpstr>
      <vt:lpstr>Hyvinkään toisen asteen koulutus</vt:lpstr>
      <vt:lpstr>Tutustumiset toiselle asteelle (huoltajat)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Yhteishaku toiselle asteelle</dc:title>
  <dc:creator>Kilpilampi Mona</dc:creator>
  <cp:lastModifiedBy>Kilpilampi Mona</cp:lastModifiedBy>
  <cp:revision>4</cp:revision>
  <dcterms:created xsi:type="dcterms:W3CDTF">2020-11-27T12:15:11Z</dcterms:created>
  <dcterms:modified xsi:type="dcterms:W3CDTF">2022-01-13T08:37:14Z</dcterms:modified>
</cp:coreProperties>
</file>