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81" r:id="rId5"/>
    <p:sldId id="2146846875" r:id="rId6"/>
    <p:sldId id="274" r:id="rId7"/>
    <p:sldId id="2146846877" r:id="rId8"/>
    <p:sldId id="2146846879" r:id="rId9"/>
    <p:sldId id="273" r:id="rId10"/>
    <p:sldId id="288" r:id="rId11"/>
    <p:sldId id="2146846874" r:id="rId12"/>
    <p:sldId id="295" r:id="rId13"/>
    <p:sldId id="313" r:id="rId14"/>
    <p:sldId id="302" r:id="rId15"/>
    <p:sldId id="214684688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A1ACAA-8D92-4B97-B23A-FF653A403F46}" v="9" dt="2026-03-11T13:01:54.2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87" autoAdjust="0"/>
    <p:restoredTop sz="86388" autoAdjust="0"/>
  </p:normalViewPr>
  <p:slideViewPr>
    <p:cSldViewPr snapToGrid="0">
      <p:cViewPr varScale="1">
        <p:scale>
          <a:sx n="54" d="100"/>
          <a:sy n="54" d="100"/>
        </p:scale>
        <p:origin x="1760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lonen Elina" userId="3f3a2adc-fc62-457d-a3d4-b9ae6d415709" providerId="ADAL" clId="{A59D61EE-B576-48AC-8B11-8B213D189D31}"/>
    <pc:docChg chg="undo custSel addSld modSld">
      <pc:chgData name="Halonen Elina" userId="3f3a2adc-fc62-457d-a3d4-b9ae6d415709" providerId="ADAL" clId="{A59D61EE-B576-48AC-8B11-8B213D189D31}" dt="2026-03-11T13:02:00.037" v="1060" actId="27636"/>
      <pc:docMkLst>
        <pc:docMk/>
      </pc:docMkLst>
      <pc:sldChg chg="addSp delSp modSp add mod">
        <pc:chgData name="Halonen Elina" userId="3f3a2adc-fc62-457d-a3d4-b9ae6d415709" providerId="ADAL" clId="{A59D61EE-B576-48AC-8B11-8B213D189D31}" dt="2026-03-11T13:02:00.037" v="1060" actId="27636"/>
        <pc:sldMkLst>
          <pc:docMk/>
          <pc:sldMk cId="3336667373" sldId="302"/>
        </pc:sldMkLst>
        <pc:spChg chg="mod">
          <ac:chgData name="Halonen Elina" userId="3f3a2adc-fc62-457d-a3d4-b9ae6d415709" providerId="ADAL" clId="{A59D61EE-B576-48AC-8B11-8B213D189D31}" dt="2026-03-11T13:02:00.037" v="1060" actId="27636"/>
          <ac:spMkLst>
            <pc:docMk/>
            <pc:sldMk cId="3336667373" sldId="302"/>
            <ac:spMk id="2" creationId="{468E75F9-5DD3-34BB-46CF-1932C089363A}"/>
          </ac:spMkLst>
        </pc:spChg>
        <pc:spChg chg="mod">
          <ac:chgData name="Halonen Elina" userId="3f3a2adc-fc62-457d-a3d4-b9ae6d415709" providerId="ADAL" clId="{A59D61EE-B576-48AC-8B11-8B213D189D31}" dt="2026-03-11T12:56:30.188" v="909" actId="255"/>
          <ac:spMkLst>
            <pc:docMk/>
            <pc:sldMk cId="3336667373" sldId="302"/>
            <ac:spMk id="3" creationId="{3A47DE86-1379-8C02-3312-9A74D845160A}"/>
          </ac:spMkLst>
        </pc:spChg>
        <pc:spChg chg="del mod">
          <ac:chgData name="Halonen Elina" userId="3f3a2adc-fc62-457d-a3d4-b9ae6d415709" providerId="ADAL" clId="{A59D61EE-B576-48AC-8B11-8B213D189D31}" dt="2026-03-11T12:56:49.984" v="920" actId="478"/>
          <ac:spMkLst>
            <pc:docMk/>
            <pc:sldMk cId="3336667373" sldId="302"/>
            <ac:spMk id="4" creationId="{2C54CB2E-ED09-A843-6484-E4785FBF07EA}"/>
          </ac:spMkLst>
        </pc:spChg>
        <pc:spChg chg="add del mod">
          <ac:chgData name="Halonen Elina" userId="3f3a2adc-fc62-457d-a3d4-b9ae6d415709" providerId="ADAL" clId="{A59D61EE-B576-48AC-8B11-8B213D189D31}" dt="2026-03-11T12:56:53.681" v="921" actId="478"/>
          <ac:spMkLst>
            <pc:docMk/>
            <pc:sldMk cId="3336667373" sldId="302"/>
            <ac:spMk id="6" creationId="{92AF5534-DFD3-5A38-5841-3F8B2172F6CB}"/>
          </ac:spMkLst>
        </pc:spChg>
      </pc:sldChg>
      <pc:sldChg chg="modSp mod">
        <pc:chgData name="Halonen Elina" userId="3f3a2adc-fc62-457d-a3d4-b9ae6d415709" providerId="ADAL" clId="{A59D61EE-B576-48AC-8B11-8B213D189D31}" dt="2026-03-11T12:59:55.641" v="1021" actId="27636"/>
        <pc:sldMkLst>
          <pc:docMk/>
          <pc:sldMk cId="2414548799" sldId="2146846879"/>
        </pc:sldMkLst>
        <pc:spChg chg="mod">
          <ac:chgData name="Halonen Elina" userId="3f3a2adc-fc62-457d-a3d4-b9ae6d415709" providerId="ADAL" clId="{A59D61EE-B576-48AC-8B11-8B213D189D31}" dt="2026-03-11T12:59:55.641" v="1021" actId="27636"/>
          <ac:spMkLst>
            <pc:docMk/>
            <pc:sldMk cId="2414548799" sldId="2146846879"/>
            <ac:spMk id="2" creationId="{D467F00A-9BBF-7B8B-F7E9-B2BD712EF144}"/>
          </ac:spMkLst>
        </pc:spChg>
        <pc:spChg chg="mod">
          <ac:chgData name="Halonen Elina" userId="3f3a2adc-fc62-457d-a3d4-b9ae6d415709" providerId="ADAL" clId="{A59D61EE-B576-48AC-8B11-8B213D189D31}" dt="2026-03-11T12:59:51.807" v="1019" actId="14100"/>
          <ac:spMkLst>
            <pc:docMk/>
            <pc:sldMk cId="2414548799" sldId="2146846879"/>
            <ac:spMk id="3" creationId="{148E93F4-6E01-620C-19F1-01F2C5E09631}"/>
          </ac:spMkLst>
        </pc:spChg>
      </pc:sldChg>
      <pc:sldChg chg="modSp add mod">
        <pc:chgData name="Halonen Elina" userId="3f3a2adc-fc62-457d-a3d4-b9ae6d415709" providerId="ADAL" clId="{A59D61EE-B576-48AC-8B11-8B213D189D31}" dt="2026-03-11T13:01:44.416" v="1055" actId="255"/>
        <pc:sldMkLst>
          <pc:docMk/>
          <pc:sldMk cId="3771427583" sldId="2146846880"/>
        </pc:sldMkLst>
        <pc:spChg chg="mod">
          <ac:chgData name="Halonen Elina" userId="3f3a2adc-fc62-457d-a3d4-b9ae6d415709" providerId="ADAL" clId="{A59D61EE-B576-48AC-8B11-8B213D189D31}" dt="2026-03-11T13:01:44.416" v="1055" actId="255"/>
          <ac:spMkLst>
            <pc:docMk/>
            <pc:sldMk cId="3771427583" sldId="2146846880"/>
            <ac:spMk id="2" creationId="{065ACBE5-492F-1D77-8694-4FBEDDF3BC4B}"/>
          </ac:spMkLst>
        </pc:spChg>
        <pc:spChg chg="mod">
          <ac:chgData name="Halonen Elina" userId="3f3a2adc-fc62-457d-a3d4-b9ae6d415709" providerId="ADAL" clId="{A59D61EE-B576-48AC-8B11-8B213D189D31}" dt="2026-03-11T12:56:18.057" v="907" actId="14100"/>
          <ac:spMkLst>
            <pc:docMk/>
            <pc:sldMk cId="3771427583" sldId="2146846880"/>
            <ac:spMk id="3" creationId="{42956C31-EB74-ED32-6558-CAA8AF07479B}"/>
          </ac:spMkLst>
        </pc:spChg>
        <pc:spChg chg="mod">
          <ac:chgData name="Halonen Elina" userId="3f3a2adc-fc62-457d-a3d4-b9ae6d415709" providerId="ADAL" clId="{A59D61EE-B576-48AC-8B11-8B213D189D31}" dt="2026-03-11T12:55:26.272" v="882" actId="27636"/>
          <ac:spMkLst>
            <pc:docMk/>
            <pc:sldMk cId="3771427583" sldId="2146846880"/>
            <ac:spMk id="4" creationId="{13D5A91D-9642-BD24-32BF-D13656A638E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>
            <a:extLst>
              <a:ext uri="{FF2B5EF4-FFF2-40B4-BE49-F238E27FC236}">
                <a16:creationId xmlns:a16="http://schemas.microsoft.com/office/drawing/2014/main" id="{7E32858C-AE0E-7D9C-752F-6EB9E6C920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941" y="2335959"/>
            <a:ext cx="7469959" cy="1772089"/>
          </a:xfrm>
        </p:spPr>
        <p:txBody>
          <a:bodyPr anchor="ctr">
            <a:noAutofit/>
          </a:bodyPr>
          <a:lstStyle>
            <a:lvl1pPr algn="ctr">
              <a:defRPr sz="5400">
                <a:solidFill>
                  <a:schemeClr val="bg2"/>
                </a:solidFill>
              </a:defRPr>
            </a:lvl1pPr>
          </a:lstStyle>
          <a:p>
            <a:r>
              <a:rPr lang="fi-FI" dirty="0"/>
              <a:t>Kansi 1</a:t>
            </a:r>
            <a:br>
              <a:rPr lang="fi-FI" dirty="0"/>
            </a:br>
            <a:r>
              <a:rPr lang="fi-FI" dirty="0"/>
              <a:t>Pääotsikko</a:t>
            </a:r>
          </a:p>
        </p:txBody>
      </p:sp>
      <p:sp>
        <p:nvSpPr>
          <p:cNvPr id="4" name="Tekstin paikkamerkki 2">
            <a:extLst>
              <a:ext uri="{FF2B5EF4-FFF2-40B4-BE49-F238E27FC236}">
                <a16:creationId xmlns:a16="http://schemas.microsoft.com/office/drawing/2014/main" id="{8A1917DB-99C5-279D-ABF3-C9C24185AD8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73941" y="4553108"/>
            <a:ext cx="7469959" cy="62001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Etunimi Sukunimi / 01.01.20xx</a:t>
            </a:r>
          </a:p>
        </p:txBody>
      </p:sp>
    </p:spTree>
    <p:extLst>
      <p:ext uri="{BB962C8B-B14F-4D97-AF65-F5344CB8AC3E}">
        <p14:creationId xmlns:p14="http://schemas.microsoft.com/office/powerpoint/2010/main" val="1794638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pudia 1 /kii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>
            <a:extLst>
              <a:ext uri="{FF2B5EF4-FFF2-40B4-BE49-F238E27FC236}">
                <a16:creationId xmlns:a16="http://schemas.microsoft.com/office/drawing/2014/main" id="{2B4826C1-98DD-8087-34F5-71E91B01B3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1470640"/>
            <a:ext cx="7493001" cy="2174875"/>
          </a:xfrm>
        </p:spPr>
        <p:txBody>
          <a:bodyPr anchor="ctr">
            <a:noAutofit/>
          </a:bodyPr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fi-FI" dirty="0"/>
              <a:t>Hyvinvointia </a:t>
            </a:r>
            <a:br>
              <a:rPr lang="fi-FI" dirty="0"/>
            </a:br>
            <a:r>
              <a:rPr lang="fi-FI" dirty="0"/>
              <a:t>yhdessä</a:t>
            </a:r>
          </a:p>
        </p:txBody>
      </p:sp>
      <p:sp>
        <p:nvSpPr>
          <p:cNvPr id="5" name="Tekstin paikkamerkki 2">
            <a:extLst>
              <a:ext uri="{FF2B5EF4-FFF2-40B4-BE49-F238E27FC236}">
                <a16:creationId xmlns:a16="http://schemas.microsoft.com/office/drawing/2014/main" id="{F39531C9-5CC4-4DED-771F-37F041F85AD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50899" y="4082611"/>
            <a:ext cx="7493001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Loppudia 1 / Kiitos</a:t>
            </a:r>
          </a:p>
        </p:txBody>
      </p:sp>
    </p:spTree>
    <p:extLst>
      <p:ext uri="{BB962C8B-B14F-4D97-AF65-F5344CB8AC3E}">
        <p14:creationId xmlns:p14="http://schemas.microsoft.com/office/powerpoint/2010/main" val="306940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pudia 2 /kii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>
            <a:extLst>
              <a:ext uri="{FF2B5EF4-FFF2-40B4-BE49-F238E27FC236}">
                <a16:creationId xmlns:a16="http://schemas.microsoft.com/office/drawing/2014/main" id="{2B4826C1-98DD-8087-34F5-71E91B01B3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3246" y="2161105"/>
            <a:ext cx="6576525" cy="2174875"/>
          </a:xfrm>
        </p:spPr>
        <p:txBody>
          <a:bodyPr anchor="ctr">
            <a:noAutofit/>
          </a:bodyPr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fi-FI" dirty="0"/>
              <a:t>Hyvinvointia </a:t>
            </a:r>
            <a:br>
              <a:rPr lang="fi-FI" dirty="0"/>
            </a:br>
            <a:r>
              <a:rPr lang="fi-FI" dirty="0"/>
              <a:t>yhdessä</a:t>
            </a:r>
          </a:p>
        </p:txBody>
      </p:sp>
      <p:sp>
        <p:nvSpPr>
          <p:cNvPr id="5" name="Tekstin paikkamerkki 2">
            <a:extLst>
              <a:ext uri="{FF2B5EF4-FFF2-40B4-BE49-F238E27FC236}">
                <a16:creationId xmlns:a16="http://schemas.microsoft.com/office/drawing/2014/main" id="{F39531C9-5CC4-4DED-771F-37F041F85AD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15946" y="4773076"/>
            <a:ext cx="6576525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Loppudia 1 / Kiitos</a:t>
            </a:r>
          </a:p>
        </p:txBody>
      </p:sp>
    </p:spTree>
    <p:extLst>
      <p:ext uri="{BB962C8B-B14F-4D97-AF65-F5344CB8AC3E}">
        <p14:creationId xmlns:p14="http://schemas.microsoft.com/office/powerpoint/2010/main" val="3241957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1205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556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98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3A5661F2-DE6A-4CEF-740D-69C1CFE3E3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154527"/>
            <a:ext cx="9144000" cy="17034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Vapaamuotoinen: Muoto 3">
            <a:extLst>
              <a:ext uri="{FF2B5EF4-FFF2-40B4-BE49-F238E27FC236}">
                <a16:creationId xmlns:a16="http://schemas.microsoft.com/office/drawing/2014/main" id="{1E991CB8-ACBD-DC68-1CC0-B0CAA4631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867934">
            <a:off x="6989369" y="5852058"/>
            <a:ext cx="2087616" cy="1763444"/>
          </a:xfrm>
          <a:custGeom>
            <a:avLst/>
            <a:gdLst>
              <a:gd name="connsiteX0" fmla="*/ 2220746 w 2370609"/>
              <a:gd name="connsiteY0" fmla="*/ 149863 h 2002493"/>
              <a:gd name="connsiteX1" fmla="*/ 2370609 w 2370609"/>
              <a:gd name="connsiteY1" fmla="*/ 511665 h 2002493"/>
              <a:gd name="connsiteX2" fmla="*/ 2370609 w 2370609"/>
              <a:gd name="connsiteY2" fmla="*/ 1604853 h 2002493"/>
              <a:gd name="connsiteX3" fmla="*/ 1965481 w 2370609"/>
              <a:gd name="connsiteY3" fmla="*/ 2002493 h 2002493"/>
              <a:gd name="connsiteX4" fmla="*/ 0 w 2370609"/>
              <a:gd name="connsiteY4" fmla="*/ 0 h 2002493"/>
              <a:gd name="connsiteX5" fmla="*/ 1858944 w 2370609"/>
              <a:gd name="connsiteY5" fmla="*/ 0 h 2002493"/>
              <a:gd name="connsiteX6" fmla="*/ 2220746 w 2370609"/>
              <a:gd name="connsiteY6" fmla="*/ 149863 h 2002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70609" h="2002493">
                <a:moveTo>
                  <a:pt x="2220746" y="149863"/>
                </a:moveTo>
                <a:cubicBezTo>
                  <a:pt x="2313339" y="242457"/>
                  <a:pt x="2370609" y="370373"/>
                  <a:pt x="2370609" y="511665"/>
                </a:cubicBezTo>
                <a:lnTo>
                  <a:pt x="2370609" y="1604853"/>
                </a:lnTo>
                <a:lnTo>
                  <a:pt x="1965481" y="2002493"/>
                </a:lnTo>
                <a:lnTo>
                  <a:pt x="0" y="0"/>
                </a:lnTo>
                <a:lnTo>
                  <a:pt x="1858944" y="0"/>
                </a:lnTo>
                <a:cubicBezTo>
                  <a:pt x="2000237" y="1"/>
                  <a:pt x="2128153" y="57270"/>
                  <a:pt x="2220746" y="14986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6" name="Vapaamuotoinen: Muoto 5">
            <a:extLst>
              <a:ext uri="{FF2B5EF4-FFF2-40B4-BE49-F238E27FC236}">
                <a16:creationId xmlns:a16="http://schemas.microsoft.com/office/drawing/2014/main" id="{D6201527-2EAA-FE78-E3B7-54A59ED6D9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884506">
            <a:off x="-97607" y="3764748"/>
            <a:ext cx="2358322" cy="3013544"/>
          </a:xfrm>
          <a:custGeom>
            <a:avLst/>
            <a:gdLst>
              <a:gd name="connsiteX0" fmla="*/ 2211211 w 2358322"/>
              <a:gd name="connsiteY0" fmla="*/ 147111 h 3013544"/>
              <a:gd name="connsiteX1" fmla="*/ 2358322 w 2358322"/>
              <a:gd name="connsiteY1" fmla="*/ 502267 h 3013544"/>
              <a:gd name="connsiteX2" fmla="*/ 2358322 w 2358322"/>
              <a:gd name="connsiteY2" fmla="*/ 2511277 h 3013544"/>
              <a:gd name="connsiteX3" fmla="*/ 1856055 w 2358322"/>
              <a:gd name="connsiteY3" fmla="*/ 3013544 h 3013544"/>
              <a:gd name="connsiteX4" fmla="*/ 1844193 w 2358322"/>
              <a:gd name="connsiteY4" fmla="*/ 3013544 h 3013544"/>
              <a:gd name="connsiteX5" fmla="*/ 0 w 2358322"/>
              <a:gd name="connsiteY5" fmla="*/ 1152652 h 3013544"/>
              <a:gd name="connsiteX6" fmla="*/ 1163089 w 2358322"/>
              <a:gd name="connsiteY6" fmla="*/ 0 h 3013544"/>
              <a:gd name="connsiteX7" fmla="*/ 1856055 w 2358322"/>
              <a:gd name="connsiteY7" fmla="*/ 0 h 3013544"/>
              <a:gd name="connsiteX8" fmla="*/ 2211211 w 2358322"/>
              <a:gd name="connsiteY8" fmla="*/ 147111 h 3013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8322" h="3013544">
                <a:moveTo>
                  <a:pt x="2211211" y="147111"/>
                </a:moveTo>
                <a:cubicBezTo>
                  <a:pt x="2302104" y="238003"/>
                  <a:pt x="2358322" y="363570"/>
                  <a:pt x="2358322" y="502267"/>
                </a:cubicBezTo>
                <a:lnTo>
                  <a:pt x="2358322" y="2511277"/>
                </a:lnTo>
                <a:cubicBezTo>
                  <a:pt x="2358322" y="2788671"/>
                  <a:pt x="2133449" y="3013544"/>
                  <a:pt x="1856055" y="3013544"/>
                </a:cubicBezTo>
                <a:lnTo>
                  <a:pt x="1844193" y="3013544"/>
                </a:lnTo>
                <a:lnTo>
                  <a:pt x="0" y="1152652"/>
                </a:lnTo>
                <a:lnTo>
                  <a:pt x="1163089" y="0"/>
                </a:lnTo>
                <a:lnTo>
                  <a:pt x="1856055" y="0"/>
                </a:lnTo>
                <a:cubicBezTo>
                  <a:pt x="1994752" y="0"/>
                  <a:pt x="2120319" y="56218"/>
                  <a:pt x="2211211" y="14711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7" name="Otsikko 1">
            <a:extLst>
              <a:ext uri="{FF2B5EF4-FFF2-40B4-BE49-F238E27FC236}">
                <a16:creationId xmlns:a16="http://schemas.microsoft.com/office/drawing/2014/main" id="{ECE836BD-ACD2-A599-B8EC-EF4D7862CC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3139" y="5421660"/>
            <a:ext cx="5819698" cy="841575"/>
          </a:xfrm>
        </p:spPr>
        <p:txBody>
          <a:bodyPr anchor="ctr">
            <a:noAutofit/>
          </a:bodyPr>
          <a:lstStyle>
            <a:lvl1pPr algn="l">
              <a:defRPr sz="3600">
                <a:solidFill>
                  <a:schemeClr val="bg2"/>
                </a:solidFill>
              </a:defRPr>
            </a:lvl1pPr>
          </a:lstStyle>
          <a:p>
            <a:r>
              <a:rPr lang="fi-FI" dirty="0"/>
              <a:t>Kansi 2 / Pääotsikko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6932CABE-0C54-A93D-5963-61E171BC4F1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5047" y="6263235"/>
            <a:ext cx="5827790" cy="401516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Etunimi Sukunimi / 01.01.20xx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2238C3AF-475F-01CB-F89C-EF66B7DCA843}"/>
              </a:ext>
            </a:extLst>
          </p:cNvPr>
          <p:cNvSpPr txBox="1"/>
          <p:nvPr userDrawn="1"/>
        </p:nvSpPr>
        <p:spPr>
          <a:xfrm>
            <a:off x="7221894" y="6303344"/>
            <a:ext cx="1925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800" b="1" dirty="0">
                <a:solidFill>
                  <a:schemeClr val="bg2"/>
                </a:solidFill>
                <a:latin typeface="+mj-lt"/>
              </a:rPr>
              <a:t>KEUSOTE.FI</a:t>
            </a:r>
          </a:p>
        </p:txBody>
      </p:sp>
      <p:sp>
        <p:nvSpPr>
          <p:cNvPr id="11" name="Kuvan paikkamerkki 10">
            <a:extLst>
              <a:ext uri="{FF2B5EF4-FFF2-40B4-BE49-F238E27FC236}">
                <a16:creationId xmlns:a16="http://schemas.microsoft.com/office/drawing/2014/main" id="{69ECF684-45B2-75F9-DBAB-A706D5CBF87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149"/>
            <a:ext cx="9144000" cy="5156676"/>
          </a:xfrm>
          <a:custGeom>
            <a:avLst/>
            <a:gdLst>
              <a:gd name="connsiteX0" fmla="*/ 0 w 9144000"/>
              <a:gd name="connsiteY0" fmla="*/ 0 h 5156676"/>
              <a:gd name="connsiteX1" fmla="*/ 9144000 w 9144000"/>
              <a:gd name="connsiteY1" fmla="*/ 0 h 5156676"/>
              <a:gd name="connsiteX2" fmla="*/ 9144000 w 9144000"/>
              <a:gd name="connsiteY2" fmla="*/ 5156676 h 5156676"/>
              <a:gd name="connsiteX3" fmla="*/ 2627671 w 9144000"/>
              <a:gd name="connsiteY3" fmla="*/ 5156676 h 5156676"/>
              <a:gd name="connsiteX4" fmla="*/ 2623324 w 9144000"/>
              <a:gd name="connsiteY4" fmla="*/ 5151403 h 5156676"/>
              <a:gd name="connsiteX5" fmla="*/ 1196351 w 9144000"/>
              <a:gd name="connsiteY5" fmla="*/ 3737235 h 5156676"/>
              <a:gd name="connsiteX6" fmla="*/ 486045 w 9144000"/>
              <a:gd name="connsiteY6" fmla="*/ 3740437 h 5156676"/>
              <a:gd name="connsiteX7" fmla="*/ 0 w 9144000"/>
              <a:gd name="connsiteY7" fmla="*/ 4230883 h 5156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00" h="5156676">
                <a:moveTo>
                  <a:pt x="0" y="0"/>
                </a:moveTo>
                <a:lnTo>
                  <a:pt x="9144000" y="0"/>
                </a:lnTo>
                <a:lnTo>
                  <a:pt x="9144000" y="5156676"/>
                </a:lnTo>
                <a:lnTo>
                  <a:pt x="2627671" y="5156676"/>
                </a:lnTo>
                <a:lnTo>
                  <a:pt x="2623324" y="5151403"/>
                </a:lnTo>
                <a:lnTo>
                  <a:pt x="1196351" y="3737235"/>
                </a:lnTo>
                <a:cubicBezTo>
                  <a:pt x="999322" y="3541974"/>
                  <a:pt x="681306" y="3543408"/>
                  <a:pt x="486045" y="3740437"/>
                </a:cubicBezTo>
                <a:lnTo>
                  <a:pt x="0" y="423088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41077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Väli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9" y="1519239"/>
            <a:ext cx="5948362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fi-FI" dirty="0"/>
              <a:t>Välidia/</a:t>
            </a:r>
            <a:br>
              <a:rPr lang="fi-FI" dirty="0"/>
            </a:br>
            <a:r>
              <a:rPr lang="fi-FI" dirty="0"/>
              <a:t>väliotsikko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398964"/>
            <a:ext cx="594836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341806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Yksi pal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738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037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ksi palstaa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838325"/>
            <a:ext cx="3868340" cy="1076325"/>
          </a:xfrm>
        </p:spPr>
        <p:txBody>
          <a:bodyPr anchor="ctr">
            <a:no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3105150"/>
            <a:ext cx="3868340" cy="2943225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838325"/>
            <a:ext cx="3887391" cy="1076325"/>
          </a:xfrm>
        </p:spPr>
        <p:txBody>
          <a:bodyPr anchor="ctr">
            <a:no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105150"/>
            <a:ext cx="3887391" cy="2943225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65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o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0" y="381000"/>
            <a:ext cx="4089644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0" y="2181225"/>
            <a:ext cx="4089644" cy="3324225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ABD56FFE-901A-4245-97D1-345E9CE8D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867934">
            <a:off x="5555860" y="1681674"/>
            <a:ext cx="2688951" cy="26889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8137701E-1185-41DC-A5FB-7A6A8FD481A6}"/>
              </a:ext>
            </a:extLst>
          </p:cNvPr>
          <p:cNvSpPr txBox="1"/>
          <p:nvPr userDrawn="1"/>
        </p:nvSpPr>
        <p:spPr>
          <a:xfrm>
            <a:off x="5201261" y="2567592"/>
            <a:ext cx="34407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 b="1" dirty="0">
                <a:solidFill>
                  <a:schemeClr val="bg2"/>
                </a:solidFill>
                <a:latin typeface="+mj-lt"/>
              </a:rPr>
              <a:t>Hyvinvointia</a:t>
            </a:r>
          </a:p>
          <a:p>
            <a:pPr algn="ctr"/>
            <a:r>
              <a:rPr lang="fi-FI" sz="2800" b="1" dirty="0">
                <a:solidFill>
                  <a:schemeClr val="bg2"/>
                </a:solidFill>
                <a:latin typeface="+mj-lt"/>
              </a:rPr>
              <a:t>yhdessä</a:t>
            </a:r>
          </a:p>
        </p:txBody>
      </p:sp>
    </p:spTree>
    <p:extLst>
      <p:ext uri="{BB962C8B-B14F-4D97-AF65-F5344CB8AC3E}">
        <p14:creationId xmlns:p14="http://schemas.microsoft.com/office/powerpoint/2010/main" val="371517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0" y="381000"/>
            <a:ext cx="4089644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0" y="2181225"/>
            <a:ext cx="4089644" cy="3324225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4190521-0BD1-6D54-770B-34210C8FCDAA}"/>
              </a:ext>
            </a:extLst>
          </p:cNvPr>
          <p:cNvSpPr txBox="1">
            <a:spLocks/>
          </p:cNvSpPr>
          <p:nvPr userDrawn="1"/>
        </p:nvSpPr>
        <p:spPr>
          <a:xfrm>
            <a:off x="4719484" y="381000"/>
            <a:ext cx="4089644" cy="51244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D4A1AEA5-02AA-0E35-B6C9-3107C1C558CC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962525" y="381001"/>
            <a:ext cx="3947730" cy="5124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dirty="0"/>
              <a:t>Valitse haluamasi kaavio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94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ll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3257550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81225"/>
            <a:ext cx="3257550" cy="3362325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6" name="Vapaamuotoinen: Muoto 5">
            <a:extLst>
              <a:ext uri="{FF2B5EF4-FFF2-40B4-BE49-F238E27FC236}">
                <a16:creationId xmlns:a16="http://schemas.microsoft.com/office/drawing/2014/main" id="{3BA9336F-2B55-ADF1-34A1-DADDD4D63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867934">
            <a:off x="4475814" y="5649955"/>
            <a:ext cx="2371432" cy="2416090"/>
          </a:xfrm>
          <a:custGeom>
            <a:avLst/>
            <a:gdLst>
              <a:gd name="connsiteX0" fmla="*/ 2652714 w 2788113"/>
              <a:gd name="connsiteY0" fmla="*/ 135400 h 2840617"/>
              <a:gd name="connsiteX1" fmla="*/ 2788113 w 2788113"/>
              <a:gd name="connsiteY1" fmla="*/ 462283 h 2840617"/>
              <a:gd name="connsiteX2" fmla="*/ 2788113 w 2788113"/>
              <a:gd name="connsiteY2" fmla="*/ 2840617 h 2840617"/>
              <a:gd name="connsiteX3" fmla="*/ 0 w 2788113"/>
              <a:gd name="connsiteY3" fmla="*/ 0 h 2840617"/>
              <a:gd name="connsiteX4" fmla="*/ 2325830 w 2788113"/>
              <a:gd name="connsiteY4" fmla="*/ 0 h 2840617"/>
              <a:gd name="connsiteX5" fmla="*/ 2652714 w 2788113"/>
              <a:gd name="connsiteY5" fmla="*/ 135400 h 2840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88113" h="2840617">
                <a:moveTo>
                  <a:pt x="2652714" y="135400"/>
                </a:moveTo>
                <a:cubicBezTo>
                  <a:pt x="2736370" y="219057"/>
                  <a:pt x="2788114" y="334628"/>
                  <a:pt x="2788113" y="462283"/>
                </a:cubicBezTo>
                <a:lnTo>
                  <a:pt x="2788113" y="2840617"/>
                </a:lnTo>
                <a:lnTo>
                  <a:pt x="0" y="0"/>
                </a:lnTo>
                <a:lnTo>
                  <a:pt x="2325830" y="0"/>
                </a:lnTo>
                <a:cubicBezTo>
                  <a:pt x="2453486" y="0"/>
                  <a:pt x="2569057" y="51743"/>
                  <a:pt x="2652714" y="1354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8" name="Kuvan paikkamerkki 7">
            <a:extLst>
              <a:ext uri="{FF2B5EF4-FFF2-40B4-BE49-F238E27FC236}">
                <a16:creationId xmlns:a16="http://schemas.microsoft.com/office/drawing/2014/main" id="{9D6F3BDA-5A53-50E2-73BF-647302FC95D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885159" y="-1"/>
            <a:ext cx="4262504" cy="6858000"/>
          </a:xfrm>
          <a:custGeom>
            <a:avLst/>
            <a:gdLst>
              <a:gd name="connsiteX0" fmla="*/ 2812080 w 4262504"/>
              <a:gd name="connsiteY0" fmla="*/ 0 h 6858000"/>
              <a:gd name="connsiteX1" fmla="*/ 4262504 w 4262504"/>
              <a:gd name="connsiteY1" fmla="*/ 0 h 6858000"/>
              <a:gd name="connsiteX2" fmla="*/ 4262504 w 4262504"/>
              <a:gd name="connsiteY2" fmla="*/ 6858000 h 6858000"/>
              <a:gd name="connsiteX3" fmla="*/ 3037207 w 4262504"/>
              <a:gd name="connsiteY3" fmla="*/ 6858000 h 6858000"/>
              <a:gd name="connsiteX4" fmla="*/ 223956 w 4262504"/>
              <a:gd name="connsiteY4" fmla="*/ 3929144 h 6858000"/>
              <a:gd name="connsiteX5" fmla="*/ 214093 w 4262504"/>
              <a:gd name="connsiteY5" fmla="*/ 280757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62504" h="6858000">
                <a:moveTo>
                  <a:pt x="2812080" y="0"/>
                </a:moveTo>
                <a:lnTo>
                  <a:pt x="4262504" y="0"/>
                </a:lnTo>
                <a:lnTo>
                  <a:pt x="4262504" y="6858000"/>
                </a:lnTo>
                <a:lnTo>
                  <a:pt x="3037207" y="6858000"/>
                </a:lnTo>
                <a:lnTo>
                  <a:pt x="223956" y="3929144"/>
                </a:lnTo>
                <a:cubicBezTo>
                  <a:pt x="-70756" y="3622320"/>
                  <a:pt x="-75172" y="3120176"/>
                  <a:pt x="214093" y="2807574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870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38525" y="637540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D7A60-E738-4DFA-A1FA-3F836DBBC5A5}" type="datetimeFigureOut">
              <a:rPr lang="fi-FI" smtClean="0"/>
              <a:pPr/>
              <a:t>11.3.2026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43549" y="6375401"/>
            <a:ext cx="22764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67650" y="6375401"/>
            <a:ext cx="647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B1C8A-8FF8-473C-8F36-3B3B839CFB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2949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663" r:id="rId3"/>
    <p:sldLayoutId id="2147483662" r:id="rId4"/>
    <p:sldLayoutId id="2147483664" r:id="rId5"/>
    <p:sldLayoutId id="2147483665" r:id="rId6"/>
    <p:sldLayoutId id="2147483668" r:id="rId7"/>
    <p:sldLayoutId id="2147483673" r:id="rId8"/>
    <p:sldLayoutId id="2147483669" r:id="rId9"/>
    <p:sldLayoutId id="2147483672" r:id="rId10"/>
    <p:sldLayoutId id="2147483675" r:id="rId11"/>
    <p:sldLayoutId id="2147483667" r:id="rId12"/>
    <p:sldLayoutId id="2147483670" r:id="rId13"/>
    <p:sldLayoutId id="214748367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eusote.fi/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A3CE41-B182-10CD-0EFD-EFE6C50F2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6000" dirty="0"/>
              <a:t>TYÖIKÄISTEN ASIAKASOHJAUS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55BA67B-E97F-34BF-964A-766E59969A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PALVELUESITTELY</a:t>
            </a:r>
          </a:p>
        </p:txBody>
      </p:sp>
    </p:spTree>
    <p:extLst>
      <p:ext uri="{BB962C8B-B14F-4D97-AF65-F5344CB8AC3E}">
        <p14:creationId xmlns:p14="http://schemas.microsoft.com/office/powerpoint/2010/main" val="1722992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D6565-B203-13ED-21A0-02FE9D47E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770FBF-6C07-3515-3F34-57BE2E7AC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4287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PALVELUTOIMINNAT JA 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7578DB-FF4A-7A92-C387-14D53DD561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638795"/>
            <a:ext cx="4000500" cy="467887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600" b="1" dirty="0"/>
              <a:t>OMAN PALVELUTOIMINNAN JA PROSESSIEN KEHITTÄMINEN:</a:t>
            </a:r>
          </a:p>
          <a:p>
            <a:pPr marL="0" indent="0">
              <a:buNone/>
            </a:pPr>
            <a:r>
              <a:rPr lang="en-US" sz="2600" dirty="0" err="1"/>
              <a:t>Laatu</a:t>
            </a:r>
            <a:r>
              <a:rPr lang="en-US" sz="2600" dirty="0"/>
              <a:t>, </a:t>
            </a:r>
            <a:r>
              <a:rPr lang="en-US" sz="2600" dirty="0" err="1"/>
              <a:t>asiakaskokemus</a:t>
            </a:r>
            <a:r>
              <a:rPr lang="en-US" sz="2600" dirty="0"/>
              <a:t>, </a:t>
            </a:r>
            <a:r>
              <a:rPr lang="en-US" sz="2600" dirty="0" err="1"/>
              <a:t>kumppanuustyö</a:t>
            </a:r>
            <a:r>
              <a:rPr lang="en-US" sz="2600" dirty="0"/>
              <a:t>)​</a:t>
            </a:r>
          </a:p>
          <a:p>
            <a:pPr marL="0" indent="0">
              <a:buNone/>
            </a:pPr>
            <a:endParaRPr lang="en-US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600" b="1" dirty="0"/>
              <a:t> AMMATTILAISKONSULTAATIO</a:t>
            </a:r>
          </a:p>
          <a:p>
            <a:pPr marL="0" indent="0">
              <a:buNone/>
            </a:pPr>
            <a:endParaRPr lang="en-US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600" b="1" dirty="0"/>
              <a:t>YHTEISTYÖRAKENTEIDEN LUOMINEN JA YLLÄPITÄMINEN: </a:t>
            </a:r>
          </a:p>
          <a:p>
            <a:pPr marL="0" indent="0">
              <a:buNone/>
            </a:pPr>
            <a:r>
              <a:rPr lang="en-US" sz="2600" dirty="0" err="1"/>
              <a:t>Muun</a:t>
            </a:r>
            <a:r>
              <a:rPr lang="en-US" sz="2600" dirty="0"/>
              <a:t> </a:t>
            </a:r>
            <a:r>
              <a:rPr lang="en-US" sz="2600" dirty="0" err="1"/>
              <a:t>muassa</a:t>
            </a:r>
            <a:r>
              <a:rPr lang="en-US" sz="2600" dirty="0"/>
              <a:t> Kelan, </a:t>
            </a:r>
            <a:r>
              <a:rPr lang="en-US" sz="2600" dirty="0" err="1"/>
              <a:t>edunvalvonnan</a:t>
            </a:r>
            <a:r>
              <a:rPr lang="en-US" sz="2600" dirty="0"/>
              <a:t>, </a:t>
            </a:r>
            <a:r>
              <a:rPr lang="en-US" sz="2600" dirty="0" err="1"/>
              <a:t>ulosottotoimen</a:t>
            </a:r>
            <a:r>
              <a:rPr lang="en-US" sz="2600" dirty="0"/>
              <a:t>, </a:t>
            </a:r>
            <a:r>
              <a:rPr lang="en-US" sz="2600" dirty="0" err="1"/>
              <a:t>talous</a:t>
            </a:r>
            <a:r>
              <a:rPr lang="en-US" sz="2600" dirty="0"/>
              <a:t>- ja </a:t>
            </a:r>
            <a:r>
              <a:rPr lang="en-US" sz="2600" dirty="0" err="1"/>
              <a:t>velkaneuvonnan</a:t>
            </a:r>
            <a:r>
              <a:rPr lang="en-US" sz="2600" dirty="0"/>
              <a:t> </a:t>
            </a:r>
            <a:r>
              <a:rPr lang="en-US" sz="2600" dirty="0" err="1"/>
              <a:t>sekä</a:t>
            </a:r>
            <a:r>
              <a:rPr lang="en-US" sz="2600" dirty="0"/>
              <a:t> </a:t>
            </a:r>
            <a:r>
              <a:rPr lang="en-US" sz="2600" dirty="0" err="1"/>
              <a:t>hyvinvointialueorganisaation</a:t>
            </a:r>
            <a:r>
              <a:rPr lang="en-US" sz="2600" dirty="0"/>
              <a:t> </a:t>
            </a:r>
            <a:r>
              <a:rPr lang="en-US" sz="2600" dirty="0" err="1"/>
              <a:t>sisäisten</a:t>
            </a:r>
            <a:r>
              <a:rPr lang="en-US" sz="2600" dirty="0"/>
              <a:t> </a:t>
            </a:r>
            <a:r>
              <a:rPr lang="en-US" sz="2600" dirty="0" err="1"/>
              <a:t>kumppaneiden</a:t>
            </a:r>
            <a:r>
              <a:rPr lang="en-US" sz="2600" dirty="0"/>
              <a:t> </a:t>
            </a:r>
            <a:r>
              <a:rPr lang="en-US" sz="2600" dirty="0" err="1"/>
              <a:t>kanssa</a:t>
            </a:r>
            <a:br>
              <a:rPr lang="en-US" sz="2800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7A938AA-369D-97AA-40FB-DBB116F230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4099214" cy="435133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endParaRPr lang="en-US" b="1" dirty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CC1F755-D65D-FC49-B4CE-984225D8D7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514" y="2042556"/>
            <a:ext cx="3420836" cy="331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171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531F4-329E-374A-08DF-0BD9EDE46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8E75F9-5DD3-34BB-46CF-1932C0893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4287"/>
          </a:xfrm>
        </p:spPr>
        <p:txBody>
          <a:bodyPr>
            <a:normAutofit/>
          </a:bodyPr>
          <a:lstStyle/>
          <a:p>
            <a:pPr algn="ctr"/>
            <a:r>
              <a:rPr lang="fi-FI" sz="3200" dirty="0"/>
              <a:t>TYÖIKÄISTEN ASIAKASOHJAUKSEN YHTEYDENOTTOKANAVAT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47DE86-1379-8C02-3312-9A74D84516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4"/>
            <a:ext cx="7173438" cy="450392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600" b="1" dirty="0"/>
              <a:t> </a:t>
            </a:r>
            <a:r>
              <a:rPr lang="en-US" sz="3000" b="1" dirty="0" err="1"/>
              <a:t>Puhelimitse</a:t>
            </a:r>
            <a:endParaRPr lang="en-US" sz="3000" b="1" dirty="0"/>
          </a:p>
          <a:p>
            <a:pPr marL="0" indent="0">
              <a:buNone/>
            </a:pPr>
            <a:r>
              <a:rPr lang="en-US" sz="2600" dirty="0"/>
              <a:t>Työikäisten neuvonta ja ohjaus </a:t>
            </a:r>
            <a:r>
              <a:rPr lang="en-US" sz="2600" b="1" dirty="0"/>
              <a:t>019 2260 402</a:t>
            </a:r>
            <a:r>
              <a:rPr lang="en-US" sz="2600" dirty="0"/>
              <a:t> </a:t>
            </a:r>
            <a:r>
              <a:rPr lang="en-US" sz="2600" dirty="0" err="1"/>
              <a:t>Taloudellisen</a:t>
            </a:r>
            <a:r>
              <a:rPr lang="en-US" sz="2600" dirty="0"/>
              <a:t> </a:t>
            </a:r>
            <a:r>
              <a:rPr lang="en-US" sz="2600" dirty="0" err="1"/>
              <a:t>tuen</a:t>
            </a:r>
            <a:r>
              <a:rPr lang="en-US" sz="2600" dirty="0"/>
              <a:t> ohjaus ja neuvonta </a:t>
            </a:r>
            <a:r>
              <a:rPr lang="en-US" sz="2600" b="1" dirty="0"/>
              <a:t>019 2260 410</a:t>
            </a:r>
            <a:r>
              <a:rPr lang="en-US" sz="2600" dirty="0"/>
              <a:t> (</a:t>
            </a:r>
            <a:r>
              <a:rPr lang="en-US" sz="2600" dirty="0" err="1"/>
              <a:t>avoinna</a:t>
            </a:r>
            <a:r>
              <a:rPr lang="en-US" sz="2600" dirty="0"/>
              <a:t> ma-pe </a:t>
            </a:r>
            <a:r>
              <a:rPr lang="en-US" sz="2600" dirty="0" err="1"/>
              <a:t>klo</a:t>
            </a:r>
            <a:r>
              <a:rPr lang="en-US" sz="2600" dirty="0"/>
              <a:t> 9-12/</a:t>
            </a:r>
            <a:r>
              <a:rPr lang="en-US" sz="2600" dirty="0" err="1"/>
              <a:t>takaisinsoitto</a:t>
            </a:r>
            <a:r>
              <a:rPr lang="en-US" sz="2600" dirty="0"/>
              <a:t>)</a:t>
            </a:r>
          </a:p>
          <a:p>
            <a:pPr marL="0" indent="0">
              <a:buNone/>
            </a:pPr>
            <a:r>
              <a:rPr lang="en-US" sz="2600" dirty="0" err="1"/>
              <a:t>Virka-aikainen</a:t>
            </a:r>
            <a:r>
              <a:rPr lang="en-US" sz="2600" dirty="0"/>
              <a:t> </a:t>
            </a:r>
            <a:r>
              <a:rPr lang="en-US" sz="2600" dirty="0" err="1"/>
              <a:t>sosiaalipäivystys</a:t>
            </a:r>
            <a:r>
              <a:rPr lang="en-US" sz="2600" dirty="0"/>
              <a:t> </a:t>
            </a:r>
            <a:r>
              <a:rPr lang="en-US" sz="2600" b="1" dirty="0"/>
              <a:t>019 2260 400</a:t>
            </a:r>
          </a:p>
          <a:p>
            <a:pPr marL="0" indent="0">
              <a:buNone/>
            </a:pPr>
            <a:r>
              <a:rPr lang="en-US" sz="2600" dirty="0"/>
              <a:t>(</a:t>
            </a:r>
            <a:r>
              <a:rPr lang="en-US" sz="2600" dirty="0" err="1"/>
              <a:t>Avoinna</a:t>
            </a:r>
            <a:r>
              <a:rPr lang="en-US" sz="2600" dirty="0"/>
              <a:t> ma-pe 8-15)</a:t>
            </a:r>
          </a:p>
          <a:p>
            <a:pPr marL="0" indent="0">
              <a:buNone/>
            </a:pPr>
            <a:endParaRPr lang="en-US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600" b="1" dirty="0"/>
              <a:t> </a:t>
            </a:r>
            <a:r>
              <a:rPr lang="en-US" sz="3000" b="1" dirty="0" err="1"/>
              <a:t>Sähköinen</a:t>
            </a:r>
            <a:r>
              <a:rPr lang="en-US" sz="3000" b="1" dirty="0"/>
              <a:t> </a:t>
            </a:r>
            <a:r>
              <a:rPr lang="en-US" sz="3000" b="1" dirty="0" err="1"/>
              <a:t>asiointi</a:t>
            </a:r>
            <a:endParaRPr lang="en-US" sz="3000" b="1" dirty="0"/>
          </a:p>
          <a:p>
            <a:pPr marL="0" indent="0">
              <a:buNone/>
            </a:pPr>
            <a:r>
              <a:rPr lang="en-US" sz="2600" dirty="0" err="1"/>
              <a:t>Huoli-ilmoituksen</a:t>
            </a:r>
            <a:r>
              <a:rPr lang="en-US" sz="2600" dirty="0"/>
              <a:t>/</a:t>
            </a:r>
            <a:r>
              <a:rPr lang="en-US" sz="2600" dirty="0" err="1"/>
              <a:t>yhteydenoton</a:t>
            </a:r>
            <a:r>
              <a:rPr lang="en-US" sz="2600" dirty="0"/>
              <a:t> </a:t>
            </a:r>
            <a:r>
              <a:rPr lang="en-US" sz="2600" dirty="0" err="1"/>
              <a:t>tekeminen</a:t>
            </a:r>
            <a:r>
              <a:rPr lang="en-US" sz="2600" dirty="0"/>
              <a:t> tai </a:t>
            </a:r>
            <a:r>
              <a:rPr lang="en-US" sz="2600" dirty="0" err="1"/>
              <a:t>toimeentulotukihakemuksen</a:t>
            </a:r>
            <a:r>
              <a:rPr lang="en-US" sz="2600" dirty="0"/>
              <a:t> </a:t>
            </a:r>
            <a:r>
              <a:rPr lang="en-US" sz="2600" dirty="0" err="1"/>
              <a:t>jättäminen</a:t>
            </a:r>
            <a:r>
              <a:rPr lang="en-US" sz="2600" dirty="0"/>
              <a:t> </a:t>
            </a:r>
            <a:r>
              <a:rPr lang="en-US" sz="2600" dirty="0" err="1"/>
              <a:t>osoitteessa</a:t>
            </a:r>
            <a:r>
              <a:rPr lang="en-US" sz="2600" dirty="0"/>
              <a:t> </a:t>
            </a:r>
            <a:r>
              <a:rPr lang="en-US" sz="2600" dirty="0">
                <a:hlinkClick r:id="rId2"/>
              </a:rPr>
              <a:t>www.keusote.fi</a:t>
            </a:r>
            <a:endParaRPr lang="en-US" sz="2600" dirty="0"/>
          </a:p>
          <a:p>
            <a:pPr marL="0" indent="0">
              <a:buNone/>
            </a:pPr>
            <a:r>
              <a:rPr lang="en-US" sz="2600" dirty="0" err="1"/>
              <a:t>Sosiaalipalveluiden</a:t>
            </a:r>
            <a:r>
              <a:rPr lang="en-US" sz="2600" dirty="0"/>
              <a:t> chat</a:t>
            </a:r>
            <a:r>
              <a:rPr lang="en-US" sz="2600" b="1" dirty="0"/>
              <a:t> </a:t>
            </a:r>
            <a:r>
              <a:rPr lang="en-US" sz="2600" dirty="0"/>
              <a:t>(1.10.2025 </a:t>
            </a:r>
            <a:r>
              <a:rPr lang="en-US" sz="2600" dirty="0" err="1"/>
              <a:t>alkaen</a:t>
            </a:r>
            <a:r>
              <a:rPr lang="en-US" sz="2600" dirty="0"/>
              <a:t>)</a:t>
            </a:r>
            <a:br>
              <a:rPr lang="en-US" dirty="0"/>
            </a:br>
            <a:endParaRPr lang="en-US" dirty="0"/>
          </a:p>
          <a:p>
            <a:pPr algn="ctr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667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FAE7BE-F704-62BF-2BC7-44BD05203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5ACBE5-492F-1D77-8694-4FBEDDF3B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6157"/>
          </a:xfrm>
        </p:spPr>
        <p:txBody>
          <a:bodyPr>
            <a:noAutofit/>
          </a:bodyPr>
          <a:lstStyle/>
          <a:p>
            <a:pPr algn="ctr"/>
            <a:r>
              <a:rPr lang="fi-FI" sz="3200" dirty="0"/>
              <a:t>TYÖIKÄISTEN ASIAKASOHJAUKSEN YHTEYDENOTTOKANAVAT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956C31-EB74-ED32-6558-CAA8AF0747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567543"/>
            <a:ext cx="7173438" cy="5153891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 </a:t>
            </a:r>
            <a:r>
              <a:rPr lang="en-US" sz="3300" b="1" dirty="0" err="1"/>
              <a:t>Sosiaalipalveluiden</a:t>
            </a:r>
            <a:r>
              <a:rPr lang="en-US" sz="3300" b="1" dirty="0"/>
              <a:t> </a:t>
            </a:r>
            <a:r>
              <a:rPr lang="en-US" sz="3300" b="1" dirty="0" err="1"/>
              <a:t>lähineuvonta</a:t>
            </a:r>
            <a:endParaRPr lang="en-US" sz="3300" b="1" dirty="0"/>
          </a:p>
          <a:p>
            <a:pPr marL="0" indent="0">
              <a:buNone/>
            </a:pPr>
            <a:r>
              <a:rPr lang="en-US" sz="2600" dirty="0" err="1"/>
              <a:t>Avoinna</a:t>
            </a:r>
            <a:r>
              <a:rPr lang="en-US" sz="2600" dirty="0"/>
              <a:t> </a:t>
            </a:r>
            <a:r>
              <a:rPr lang="en-US" sz="2600" dirty="0" err="1"/>
              <a:t>Järvenpään</a:t>
            </a:r>
            <a:r>
              <a:rPr lang="en-US" sz="2600" dirty="0"/>
              <a:t> </a:t>
            </a:r>
            <a:r>
              <a:rPr lang="en-US" sz="2600" dirty="0" err="1"/>
              <a:t>JUST:ssa</a:t>
            </a:r>
            <a:r>
              <a:rPr lang="en-US" sz="2600" dirty="0"/>
              <a:t> </a:t>
            </a:r>
            <a:r>
              <a:rPr lang="en-US" sz="2600" dirty="0" err="1"/>
              <a:t>keskiviikkoisin</a:t>
            </a:r>
            <a:r>
              <a:rPr lang="en-US" sz="2600" dirty="0"/>
              <a:t> 9-11.30 ja 12-15. </a:t>
            </a:r>
            <a:r>
              <a:rPr lang="en-US" sz="2600" dirty="0" err="1"/>
              <a:t>Ajanvaraukseton</a:t>
            </a:r>
            <a:r>
              <a:rPr lang="en-US" sz="2600" dirty="0"/>
              <a:t> walk-in </a:t>
            </a:r>
            <a:r>
              <a:rPr lang="en-US" sz="2600" dirty="0" err="1"/>
              <a:t>palvelu</a:t>
            </a:r>
            <a:r>
              <a:rPr lang="en-US" sz="2600" dirty="0"/>
              <a:t>.</a:t>
            </a:r>
          </a:p>
          <a:p>
            <a:pPr marL="0" indent="0">
              <a:buNone/>
            </a:pPr>
            <a:endParaRPr lang="en-US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 </a:t>
            </a:r>
            <a:r>
              <a:rPr lang="en-US" sz="3300" b="1" dirty="0" err="1"/>
              <a:t>Talousneuvola</a:t>
            </a:r>
            <a:endParaRPr lang="en-US" sz="3300" dirty="0"/>
          </a:p>
          <a:p>
            <a:pPr marL="0" indent="0">
              <a:buNone/>
            </a:pPr>
            <a:r>
              <a:rPr lang="en-US" sz="2600" dirty="0"/>
              <a:t> </a:t>
            </a:r>
            <a:r>
              <a:rPr lang="en-US" sz="2600" dirty="0" err="1"/>
              <a:t>Talous</a:t>
            </a:r>
            <a:r>
              <a:rPr lang="en-US" sz="2600" dirty="0"/>
              <a:t>- ja </a:t>
            </a:r>
            <a:r>
              <a:rPr lang="en-US" sz="2600" dirty="0" err="1"/>
              <a:t>velkaneuvonnan</a:t>
            </a:r>
            <a:r>
              <a:rPr lang="en-US" sz="2600" dirty="0"/>
              <a:t>, </a:t>
            </a:r>
            <a:r>
              <a:rPr lang="en-US" sz="2600" dirty="0" err="1"/>
              <a:t>ulosoton</a:t>
            </a:r>
            <a:r>
              <a:rPr lang="en-US" sz="2600" dirty="0"/>
              <a:t> ja </a:t>
            </a:r>
            <a:r>
              <a:rPr lang="en-US" sz="2600" dirty="0" err="1"/>
              <a:t>työikäisten</a:t>
            </a:r>
            <a:r>
              <a:rPr lang="en-US" sz="2600" dirty="0"/>
              <a:t> </a:t>
            </a:r>
            <a:r>
              <a:rPr lang="en-US" sz="2600" dirty="0" err="1"/>
              <a:t>asiakasohjauksen</a:t>
            </a:r>
            <a:r>
              <a:rPr lang="en-US" sz="2600" dirty="0"/>
              <a:t> </a:t>
            </a:r>
            <a:r>
              <a:rPr lang="en-US" sz="2600" dirty="0" err="1"/>
              <a:t>yhteistoiminta</a:t>
            </a:r>
            <a:r>
              <a:rPr lang="en-US" sz="2600" dirty="0"/>
              <a:t> = </a:t>
            </a:r>
            <a:r>
              <a:rPr lang="en-US" sz="2600" dirty="0" err="1"/>
              <a:t>moniammatillinen</a:t>
            </a:r>
            <a:r>
              <a:rPr lang="en-US" sz="2600" dirty="0"/>
              <a:t> </a:t>
            </a:r>
            <a:r>
              <a:rPr lang="en-US" sz="2600" dirty="0" err="1"/>
              <a:t>kasvokkain</a:t>
            </a:r>
            <a:r>
              <a:rPr lang="en-US" sz="2600" dirty="0"/>
              <a:t> </a:t>
            </a:r>
            <a:r>
              <a:rPr lang="en-US" sz="2600" dirty="0" err="1"/>
              <a:t>tapahtuva</a:t>
            </a:r>
            <a:r>
              <a:rPr lang="en-US" sz="2600" dirty="0"/>
              <a:t> </a:t>
            </a:r>
            <a:r>
              <a:rPr lang="en-US" sz="2600" dirty="0" err="1"/>
              <a:t>ajanvaraukseton</a:t>
            </a:r>
            <a:r>
              <a:rPr lang="en-US" sz="2600" dirty="0"/>
              <a:t> walk-in </a:t>
            </a:r>
            <a:r>
              <a:rPr lang="en-US" sz="2600" dirty="0" err="1"/>
              <a:t>palvelu</a:t>
            </a:r>
            <a:r>
              <a:rPr lang="en-US" sz="2600" dirty="0"/>
              <a:t> </a:t>
            </a:r>
            <a:r>
              <a:rPr lang="fi-FI" sz="2600" dirty="0"/>
              <a:t>Järvenpään </a:t>
            </a:r>
            <a:r>
              <a:rPr lang="fi-FI" sz="2600" dirty="0" err="1"/>
              <a:t>JUST:ssa</a:t>
            </a:r>
            <a:r>
              <a:rPr lang="fi-FI" sz="2600" dirty="0"/>
              <a:t> ja Hyvinkään </a:t>
            </a:r>
            <a:r>
              <a:rPr lang="fi-FI" sz="2600" dirty="0" err="1"/>
              <a:t>Rentolla</a:t>
            </a:r>
            <a:endParaRPr lang="fi-FI" sz="2600" dirty="0"/>
          </a:p>
          <a:p>
            <a:pPr marL="0" indent="0">
              <a:buNone/>
            </a:pPr>
            <a:r>
              <a:rPr lang="en-US" sz="2600" dirty="0" err="1"/>
              <a:t>Talousneuvolapäivät</a:t>
            </a:r>
            <a:r>
              <a:rPr lang="en-US" sz="2600" dirty="0"/>
              <a:t>:</a:t>
            </a:r>
          </a:p>
          <a:p>
            <a:pPr marL="0" indent="0">
              <a:buNone/>
            </a:pPr>
            <a:r>
              <a:rPr lang="en-US" sz="2600" dirty="0" err="1"/>
              <a:t>Rentto</a:t>
            </a:r>
            <a:r>
              <a:rPr lang="en-US" sz="2600" dirty="0"/>
              <a:t> 24.3., 29.4. ja 27.5.</a:t>
            </a:r>
          </a:p>
          <a:p>
            <a:pPr marL="0" indent="0">
              <a:buNone/>
            </a:pPr>
            <a:r>
              <a:rPr lang="en-US" sz="2600" dirty="0"/>
              <a:t>JUST </a:t>
            </a:r>
            <a:r>
              <a:rPr lang="fi-FI" sz="2600" dirty="0"/>
              <a:t>17.3., 21.4.,19.5. ja 16.6.</a:t>
            </a:r>
            <a:endParaRPr lang="en-US" sz="2600" dirty="0"/>
          </a:p>
          <a:p>
            <a:pPr marL="0" indent="0">
              <a:buNone/>
            </a:pPr>
            <a:r>
              <a:rPr lang="en-US" sz="2600" dirty="0" err="1"/>
              <a:t>Aukiolo</a:t>
            </a:r>
            <a:r>
              <a:rPr lang="en-US" sz="2600" dirty="0"/>
              <a:t> </a:t>
            </a:r>
            <a:r>
              <a:rPr lang="en-US" sz="2600" dirty="0" err="1"/>
              <a:t>yllä</a:t>
            </a:r>
            <a:r>
              <a:rPr lang="en-US" sz="2600" dirty="0"/>
              <a:t> </a:t>
            </a:r>
            <a:r>
              <a:rPr lang="en-US" sz="2600" dirty="0" err="1"/>
              <a:t>mainittuina</a:t>
            </a:r>
            <a:r>
              <a:rPr lang="en-US" sz="2600" dirty="0"/>
              <a:t> </a:t>
            </a:r>
            <a:r>
              <a:rPr lang="en-US" sz="2600" dirty="0" err="1"/>
              <a:t>päivinä</a:t>
            </a:r>
            <a:r>
              <a:rPr lang="en-US" sz="2600" dirty="0"/>
              <a:t> </a:t>
            </a:r>
            <a:r>
              <a:rPr lang="en-US" sz="2600" dirty="0" err="1"/>
              <a:t>klo</a:t>
            </a:r>
            <a:r>
              <a:rPr lang="en-US" sz="2600" dirty="0"/>
              <a:t> 12-15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algn="ctr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3D5A91D-9642-BD24-32BF-D13656A638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05848" y="1825625"/>
            <a:ext cx="522515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br>
              <a:rPr lang="en-US" sz="1800" dirty="0"/>
            </a:b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71427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360D1-5EFC-A4F0-8589-03654F588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6F8C30-3FB6-F3AB-AFD2-05CD50270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2042555"/>
            <a:ext cx="5948362" cy="3705102"/>
          </a:xfrm>
        </p:spPr>
        <p:txBody>
          <a:bodyPr>
            <a:normAutofit fontScale="90000"/>
          </a:bodyPr>
          <a:lstStyle/>
          <a:p>
            <a:pPr algn="ctr"/>
            <a:br>
              <a:rPr lang="fi-FI" dirty="0"/>
            </a:br>
            <a:br>
              <a:rPr lang="fi-FI" sz="4900" dirty="0"/>
            </a:br>
            <a:r>
              <a:rPr lang="fi-FI" sz="4900" dirty="0"/>
              <a:t>SOSIAALIPÄIVYSTYS, PALVELUTARPEEN ARVIOINTI, OHJAUS JA NEUVONTA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46051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CA3C0F-97E9-07A7-ABD3-F05674463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510638"/>
            <a:ext cx="3942159" cy="571203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i-FI" sz="2000" dirty="0">
                <a:solidFill>
                  <a:srgbClr val="39393B"/>
                </a:solidFill>
                <a:cs typeface="Calibri" panose="020F0502020204030204" pitchFamily="34" charset="0"/>
              </a:rPr>
              <a:t>Työikäisten neuvonnan ja ohjauksen palvelussa saa palveluohjausta sosiaalipalvelujen käytössä ja neuvontaa niiden hakemisessa, apua ja tukea erilaisten elämäntilanteiden ratkaisemiseen ja viranomaisasiointiin sekä ohjausta oikean palvelun piiriin. </a:t>
            </a:r>
          </a:p>
          <a:p>
            <a:pPr marL="0" indent="0" algn="ctr">
              <a:buNone/>
            </a:pPr>
            <a:r>
              <a:rPr lang="fi-FI" sz="2000" dirty="0">
                <a:solidFill>
                  <a:srgbClr val="39393B"/>
                </a:solidFill>
                <a:cs typeface="Calibri" panose="020F0502020204030204" pitchFamily="34" charset="0"/>
              </a:rPr>
              <a:t>Neuvonnassa voi keskustella sosiaalialan ammattilaisen kanssa, joka arvioi myös palvelutarpeen kiireellisyyden. </a:t>
            </a:r>
          </a:p>
          <a:p>
            <a:pPr marL="0" indent="0" algn="ctr">
              <a:buNone/>
            </a:pPr>
            <a:r>
              <a:rPr lang="fi-FI" sz="2000" dirty="0">
                <a:solidFill>
                  <a:srgbClr val="39393B"/>
                </a:solidFill>
                <a:cs typeface="Calibri" panose="020F0502020204030204" pitchFamily="34" charset="0"/>
              </a:rPr>
              <a:t>Työikäisten asiakasohjauksessa työskentelee sosiaalialan ammattihenkilöitä: asiakasohjaaja-sosionomeja, sosiaalityöntekijöitä, asiakassihteerejä, vastaava sosiaalityöntekijä sekä esihenkilö.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8247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67F00A-9BBF-7B8B-F7E9-B2BD712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91886"/>
            <a:ext cx="7886700" cy="1433739"/>
          </a:xfrm>
        </p:spPr>
        <p:txBody>
          <a:bodyPr>
            <a:noAutofit/>
          </a:bodyPr>
          <a:lstStyle/>
          <a:p>
            <a:pPr algn="ctr"/>
            <a:r>
              <a:rPr lang="fi-FI" sz="4000" dirty="0"/>
              <a:t>PALVELUTOIMINNAT JA 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8E93F4-6E01-620C-19F1-01F2C5E09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06929"/>
            <a:ext cx="7886700" cy="4738255"/>
          </a:xfrm>
        </p:spPr>
        <p:txBody>
          <a:bodyPr>
            <a:normAutofit fontScale="92500" lnSpcReduction="10000"/>
          </a:bodyPr>
          <a:lstStyle/>
          <a:p>
            <a:r>
              <a:rPr lang="fi-FI" sz="2200" b="1" dirty="0"/>
              <a:t>Keskeisimmät viranomaistehtävät Sosiaalihuoltolain mukaan </a:t>
            </a:r>
            <a:r>
              <a:rPr lang="fi-FI" sz="2200" dirty="0"/>
              <a:t>(1301/2014) 6§, 29§ ja 36§ (ohjaus ja neuvonta, sosiaalipäivystys virka-aikainen ja palvelutarpeen arviointi)</a:t>
            </a:r>
          </a:p>
          <a:p>
            <a:r>
              <a:rPr lang="fi-FI" sz="2200" b="1" dirty="0"/>
              <a:t>Virka-aikainen sosiaalipäivystys ma-pe klo 8 – 15</a:t>
            </a:r>
            <a:r>
              <a:rPr lang="fi-FI" sz="2200" dirty="0"/>
              <a:t>, tiedoksi tulleiden asioiden kiireellisyyden arviointi, useiden eri </a:t>
            </a:r>
            <a:r>
              <a:rPr lang="fi-FI" sz="2200" dirty="0" err="1"/>
              <a:t>vireilletulokanavien</a:t>
            </a:r>
            <a:r>
              <a:rPr lang="fi-FI" sz="2200" dirty="0"/>
              <a:t> seuraaminen, reagointi tilanteeseen, kotikäynnit, tilanneselvitys ja tarvittava tuki; </a:t>
            </a:r>
            <a:r>
              <a:rPr lang="fi-FI" sz="2200" dirty="0">
                <a:solidFill>
                  <a:srgbClr val="0F0F0F"/>
                </a:solidFill>
              </a:rPr>
              <a:t>välttämättömien ja kiireellisten sosiaalipalvelujen ja muiden tukitoimien järjestämistä erilaisissa sosiaalisissa hätä- ja kriisitilanteissa virka-aikaan 18-64-vuotiaiden/työikäisten osalta.</a:t>
            </a:r>
          </a:p>
          <a:p>
            <a:r>
              <a:rPr lang="fi-FI" sz="2200" b="1" dirty="0">
                <a:solidFill>
                  <a:srgbClr val="0F0F0F"/>
                </a:solidFill>
              </a:rPr>
              <a:t>Kiireellisinä sosiaalipalveluina </a:t>
            </a:r>
            <a:r>
              <a:rPr lang="fi-FI" sz="2200" dirty="0">
                <a:solidFill>
                  <a:srgbClr val="0F0F0F"/>
                </a:solidFill>
              </a:rPr>
              <a:t>järjestetään mm. kiireellistä majoittamista, taloudellista tukea ja muita välttämättömiä palveluja tarpeen mukaan. Sosiaalipäivystyksen asiakkaita ovat kiireellisesti hoivaa, turvaa ja apua tarvitsevat henkilöt.</a:t>
            </a:r>
          </a:p>
          <a:p>
            <a:endParaRPr lang="fi-FI" sz="1800" dirty="0">
              <a:solidFill>
                <a:srgbClr val="0F0F0F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1800" b="1" dirty="0"/>
              <a:t>​​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1095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67F00A-9BBF-7B8B-F7E9-B2BD712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98764"/>
            <a:ext cx="7886700" cy="1116280"/>
          </a:xfrm>
        </p:spPr>
        <p:txBody>
          <a:bodyPr>
            <a:normAutofit fontScale="90000"/>
          </a:bodyPr>
          <a:lstStyle/>
          <a:p>
            <a:pPr algn="ctr"/>
            <a:r>
              <a:rPr lang="fi-FI" sz="4000" dirty="0"/>
              <a:t>PALVELUTOIMINNAT JA 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8E93F4-6E01-620C-19F1-01F2C5E09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21922"/>
            <a:ext cx="7886700" cy="4512624"/>
          </a:xfrm>
        </p:spPr>
        <p:txBody>
          <a:bodyPr>
            <a:noAutofit/>
          </a:bodyPr>
          <a:lstStyle/>
          <a:p>
            <a:r>
              <a:rPr lang="fi-FI" sz="2800" b="1" dirty="0">
                <a:solidFill>
                  <a:srgbClr val="39393B"/>
                </a:solidFill>
              </a:rPr>
              <a:t>Työikäisten neuvonta ja ohjaus (palvelunro arkisin klo 9-12/takaisinsoitto)</a:t>
            </a:r>
          </a:p>
          <a:p>
            <a:r>
              <a:rPr lang="fi-FI" sz="2800" b="1" dirty="0">
                <a:solidFill>
                  <a:srgbClr val="39393B"/>
                </a:solidFill>
              </a:rPr>
              <a:t>Palvelutarpeen arviointi</a:t>
            </a:r>
            <a:r>
              <a:rPr lang="fi-FI" sz="2800" dirty="0">
                <a:solidFill>
                  <a:srgbClr val="39393B"/>
                </a:solidFill>
              </a:rPr>
              <a:t>, tuki arvioinnin aikana ja tarvittavat interventiot, palveluohjaus ja asiakkuuden siirto tarvittaessa suunnitelmalliseen sosiaalihuollon palveluun, uusi asiakas yli 6 kk palvelun päättymisestä, oman asiakkaan toimeentulotuki</a:t>
            </a:r>
          </a:p>
          <a:p>
            <a:r>
              <a:rPr lang="fi-FI" sz="2800" b="1" dirty="0">
                <a:solidFill>
                  <a:srgbClr val="39393B"/>
                </a:solidFill>
              </a:rPr>
              <a:t>Verkostoyhteistyö</a:t>
            </a:r>
            <a:r>
              <a:rPr lang="fi-FI" sz="2800" dirty="0">
                <a:solidFill>
                  <a:srgbClr val="39393B"/>
                </a:solidFill>
              </a:rPr>
              <a:t> ja </a:t>
            </a:r>
            <a:r>
              <a:rPr lang="fi-FI" sz="2800" b="1" dirty="0">
                <a:solidFill>
                  <a:srgbClr val="39393B"/>
                </a:solidFill>
              </a:rPr>
              <a:t>yhteistyörakenteiden</a:t>
            </a:r>
            <a:r>
              <a:rPr lang="fi-FI" sz="2800" dirty="0">
                <a:solidFill>
                  <a:srgbClr val="39393B"/>
                </a:solidFill>
              </a:rPr>
              <a:t> luominen ja kehittäminen, </a:t>
            </a:r>
            <a:r>
              <a:rPr lang="fi-FI" sz="2800" b="1" dirty="0">
                <a:solidFill>
                  <a:srgbClr val="39393B"/>
                </a:solidFill>
              </a:rPr>
              <a:t>rakenteellinen sosiaalityö</a:t>
            </a:r>
            <a:endParaRPr lang="fi-FI" sz="2800" b="1" dirty="0"/>
          </a:p>
        </p:txBody>
      </p:sp>
    </p:spTree>
    <p:extLst>
      <p:ext uri="{BB962C8B-B14F-4D97-AF65-F5344CB8AC3E}">
        <p14:creationId xmlns:p14="http://schemas.microsoft.com/office/powerpoint/2010/main" val="2414548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61D3BB-B196-72DD-2D44-955916D4D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1519240"/>
            <a:ext cx="5948362" cy="3076512"/>
          </a:xfrm>
        </p:spPr>
        <p:txBody>
          <a:bodyPr>
            <a:normAutofit/>
          </a:bodyPr>
          <a:lstStyle/>
          <a:p>
            <a:r>
              <a:rPr lang="fi-FI" sz="4000" dirty="0"/>
              <a:t>TALOUDELLINEN TUKI JA TUKIPALVELUT</a:t>
            </a:r>
          </a:p>
        </p:txBody>
      </p:sp>
    </p:spTree>
    <p:extLst>
      <p:ext uri="{BB962C8B-B14F-4D97-AF65-F5344CB8AC3E}">
        <p14:creationId xmlns:p14="http://schemas.microsoft.com/office/powerpoint/2010/main" val="940709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CF4C08D-68FF-70E8-B69C-91AB5B6837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8758" y="534389"/>
            <a:ext cx="4410726" cy="580703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i-FI" sz="2400" dirty="0"/>
              <a:t>Taloudellisen tuen neuvonnan ja ohjauksen palvelussa voi keskustella tilanteesta ammattilaisen kanssa, jolloin on mahdollisuus saada neuvontaa ja ohjausta tilanteen ratkaisemiseksi sekä ohjauksen oikeiden palveluiden piiriin. Myös tilanteen kiireellisyys aina arvioidaan.</a:t>
            </a:r>
          </a:p>
          <a:p>
            <a:pPr marL="0" indent="0" algn="ctr">
              <a:buNone/>
            </a:pPr>
            <a:r>
              <a:rPr lang="fi-FI" sz="2400" dirty="0"/>
              <a:t>Taloustiimissä työskentelee neljä asiakasohjaaja-sosionomia, kolme asiakassihteeriä ja vastaava sosiaalityöntekijä.</a:t>
            </a:r>
          </a:p>
        </p:txBody>
      </p:sp>
    </p:spTree>
    <p:extLst>
      <p:ext uri="{BB962C8B-B14F-4D97-AF65-F5344CB8AC3E}">
        <p14:creationId xmlns:p14="http://schemas.microsoft.com/office/powerpoint/2010/main" val="2518238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425AD-FAA0-3063-CBF8-F84470E00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250B71-314B-ED1D-B97F-44EC30B96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1258"/>
            <a:ext cx="7886700" cy="1246908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PALVELUTOIMINNAT JA 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40EBE8-40FA-D125-0D26-521D61B3D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TALOUDELLISEN TUEN NEUVONTA JA OHJAUS (</a:t>
            </a:r>
            <a:r>
              <a:rPr lang="en-US" b="1" dirty="0" err="1"/>
              <a:t>palvelunro</a:t>
            </a:r>
            <a:r>
              <a:rPr lang="en-US" b="1" dirty="0"/>
              <a:t> </a:t>
            </a:r>
            <a:r>
              <a:rPr lang="en-US" b="1" dirty="0" err="1"/>
              <a:t>arkisin</a:t>
            </a:r>
            <a:r>
              <a:rPr lang="en-US" b="1" dirty="0"/>
              <a:t> </a:t>
            </a:r>
            <a:r>
              <a:rPr lang="en-US" b="1" dirty="0" err="1"/>
              <a:t>klo</a:t>
            </a:r>
            <a:r>
              <a:rPr lang="en-US" b="1" dirty="0"/>
              <a:t> 9-12)</a:t>
            </a:r>
            <a:r>
              <a:rPr lang="en-US" dirty="0"/>
              <a:t>​​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TOIMEENTULOTUKI​:</a:t>
            </a:r>
          </a:p>
          <a:p>
            <a:pPr marL="0" indent="0">
              <a:buNone/>
            </a:pPr>
            <a:r>
              <a:rPr lang="en-US" b="1" dirty="0" err="1"/>
              <a:t>Täydentävä</a:t>
            </a:r>
            <a:r>
              <a:rPr lang="en-US" b="1" dirty="0"/>
              <a:t> ja </a:t>
            </a:r>
            <a:r>
              <a:rPr lang="en-US" b="1" dirty="0" err="1"/>
              <a:t>ehkäisevä</a:t>
            </a:r>
            <a:r>
              <a:rPr lang="en-US" dirty="0"/>
              <a:t> = </a:t>
            </a:r>
            <a:r>
              <a:rPr lang="en-US" dirty="0" err="1"/>
              <a:t>harkinnanvarainen</a:t>
            </a:r>
            <a:r>
              <a:rPr lang="en-US" dirty="0"/>
              <a:t> </a:t>
            </a:r>
            <a:r>
              <a:rPr lang="en-US" dirty="0" err="1"/>
              <a:t>toimeentulotuki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Myös</a:t>
            </a:r>
            <a:r>
              <a:rPr lang="en-US" dirty="0"/>
              <a:t> </a:t>
            </a:r>
            <a:r>
              <a:rPr lang="en-US" dirty="0" err="1"/>
              <a:t>sosiaalipäivystyksellinen</a:t>
            </a:r>
            <a:r>
              <a:rPr lang="en-US" dirty="0"/>
              <a:t> </a:t>
            </a:r>
            <a:r>
              <a:rPr lang="en-US" dirty="0" err="1"/>
              <a:t>päätöksenteko</a:t>
            </a:r>
            <a:r>
              <a:rPr lang="en-US" dirty="0"/>
              <a:t>​​ </a:t>
            </a:r>
            <a:r>
              <a:rPr lang="en-US" dirty="0" err="1"/>
              <a:t>tapaamiset</a:t>
            </a:r>
            <a:r>
              <a:rPr lang="en-US" dirty="0"/>
              <a:t> </a:t>
            </a:r>
            <a:r>
              <a:rPr lang="en-US" dirty="0" err="1"/>
              <a:t>asiakkaan</a:t>
            </a:r>
            <a:r>
              <a:rPr lang="en-US" dirty="0"/>
              <a:t> </a:t>
            </a:r>
            <a:r>
              <a:rPr lang="en-US" dirty="0" err="1"/>
              <a:t>pyytäessä</a:t>
            </a:r>
            <a:r>
              <a:rPr lang="en-US" dirty="0"/>
              <a:t>, </a:t>
            </a:r>
            <a:r>
              <a:rPr lang="en-US" dirty="0" err="1"/>
              <a:t>lisäselvityspyynnöt</a:t>
            </a:r>
            <a:r>
              <a:rPr lang="en-US" dirty="0"/>
              <a:t>, </a:t>
            </a:r>
            <a:r>
              <a:rPr lang="en-US" dirty="0" err="1"/>
              <a:t>yhteydenpito</a:t>
            </a:r>
            <a:r>
              <a:rPr lang="en-US" dirty="0"/>
              <a:t> </a:t>
            </a:r>
            <a:r>
              <a:rPr lang="en-US" dirty="0" err="1"/>
              <a:t>asiakkaan</a:t>
            </a:r>
            <a:r>
              <a:rPr lang="en-US" dirty="0"/>
              <a:t>/</a:t>
            </a:r>
            <a:r>
              <a:rPr lang="en-US" dirty="0" err="1"/>
              <a:t>edunvalvonnan</a:t>
            </a:r>
            <a:r>
              <a:rPr lang="en-US" dirty="0"/>
              <a:t>/</a:t>
            </a:r>
            <a:r>
              <a:rPr lang="en-US" dirty="0" err="1"/>
              <a:t>muiden</a:t>
            </a:r>
            <a:r>
              <a:rPr lang="en-US" dirty="0"/>
              <a:t> </a:t>
            </a:r>
            <a:r>
              <a:rPr lang="en-US" dirty="0" err="1"/>
              <a:t>yhteistyötahojen</a:t>
            </a:r>
            <a:r>
              <a:rPr lang="en-US" dirty="0"/>
              <a:t> </a:t>
            </a:r>
            <a:r>
              <a:rPr lang="en-US" dirty="0" err="1"/>
              <a:t>kanssa</a:t>
            </a:r>
            <a:r>
              <a:rPr lang="en-US" dirty="0"/>
              <a:t>,​ </a:t>
            </a:r>
            <a:r>
              <a:rPr lang="en-US" dirty="0" err="1"/>
              <a:t>hautausavustukset</a:t>
            </a:r>
            <a:r>
              <a:rPr lang="en-US" dirty="0"/>
              <a:t>​​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237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28B685-0D7A-6521-EBE8-1C0277997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C47BDC-9A19-87BC-B851-886BAFD49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80951"/>
            <a:ext cx="7886700" cy="1144588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PALVELUTOIMINNAT JA 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3A0C33-3F1E-8D1F-48A2-87F0B08857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793173"/>
            <a:ext cx="4000500" cy="4383789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900" b="1" dirty="0"/>
              <a:t>PALVELUTARPEEN ARVIOINTI:</a:t>
            </a:r>
            <a:br>
              <a:rPr lang="en-US" sz="2900" b="1" dirty="0"/>
            </a:br>
            <a:endParaRPr lang="en-US" sz="2900" b="1" dirty="0"/>
          </a:p>
          <a:p>
            <a:pPr marL="0" indent="0">
              <a:buNone/>
            </a:pPr>
            <a:r>
              <a:rPr lang="en-US" sz="2900" dirty="0" err="1"/>
              <a:t>Taloudellisessa</a:t>
            </a:r>
            <a:r>
              <a:rPr lang="en-US" sz="2900" dirty="0"/>
              <a:t> </a:t>
            </a:r>
            <a:r>
              <a:rPr lang="en-US" sz="2900" dirty="0" err="1"/>
              <a:t>ongelmatilanteessa,hakemuksesta</a:t>
            </a:r>
            <a:r>
              <a:rPr lang="en-US" sz="2900" dirty="0"/>
              <a:t> </a:t>
            </a:r>
            <a:r>
              <a:rPr lang="en-US" sz="2900" dirty="0" err="1"/>
              <a:t>tunnistettu</a:t>
            </a:r>
            <a:r>
              <a:rPr lang="en-US" sz="2900" dirty="0"/>
              <a:t> </a:t>
            </a:r>
            <a:r>
              <a:rPr lang="en-US" sz="2900" dirty="0" err="1"/>
              <a:t>tuentarve</a:t>
            </a:r>
            <a:r>
              <a:rPr lang="en-US" sz="2900" dirty="0"/>
              <a:t>/</a:t>
            </a:r>
            <a:r>
              <a:rPr lang="en-US" sz="2900" dirty="0" err="1"/>
              <a:t>tuentarpeen</a:t>
            </a:r>
            <a:r>
              <a:rPr lang="en-US" sz="2900" dirty="0"/>
              <a:t> </a:t>
            </a:r>
            <a:r>
              <a:rPr lang="en-US" sz="2900" dirty="0" err="1"/>
              <a:t>arvioinnin</a:t>
            </a:r>
            <a:r>
              <a:rPr lang="en-US" sz="2900" dirty="0"/>
              <a:t> </a:t>
            </a:r>
            <a:r>
              <a:rPr lang="en-US" sz="2900" dirty="0" err="1"/>
              <a:t>tarve</a:t>
            </a:r>
            <a:r>
              <a:rPr lang="en-US" sz="2900" dirty="0"/>
              <a:t>, SHL-</a:t>
            </a:r>
            <a:r>
              <a:rPr lang="en-US" sz="2900" dirty="0" err="1"/>
              <a:t>yhteydenoton</a:t>
            </a:r>
            <a:r>
              <a:rPr lang="en-US" sz="2900" dirty="0"/>
              <a:t>, –</a:t>
            </a:r>
            <a:r>
              <a:rPr lang="en-US" sz="2900" dirty="0" err="1"/>
              <a:t>ilmoituksen</a:t>
            </a:r>
            <a:r>
              <a:rPr lang="en-US" sz="2900" dirty="0"/>
              <a:t> tai –</a:t>
            </a:r>
            <a:r>
              <a:rPr lang="en-US" sz="2900" dirty="0" err="1"/>
              <a:t>hakemuksen</a:t>
            </a:r>
            <a:r>
              <a:rPr lang="en-US" sz="2900" dirty="0"/>
              <a:t> </a:t>
            </a:r>
            <a:r>
              <a:rPr lang="en-US" sz="2900" dirty="0" err="1"/>
              <a:t>perusteella</a:t>
            </a:r>
            <a:r>
              <a:rPr lang="en-US" sz="2900" dirty="0"/>
              <a:t>​</a:t>
            </a:r>
          </a:p>
          <a:p>
            <a:pPr marL="0" indent="0">
              <a:buNone/>
            </a:pPr>
            <a:br>
              <a:rPr lang="en-US" sz="1800" dirty="0"/>
            </a:b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600" b="1" dirty="0"/>
              <a:t>SOSIAALIPÄIVYSTYKSEN TUKI </a:t>
            </a:r>
          </a:p>
          <a:p>
            <a:pPr marL="0" indent="0">
              <a:buNone/>
            </a:pPr>
            <a:r>
              <a:rPr lang="en-US" sz="2900" dirty="0" err="1"/>
              <a:t>Tarvittaessa</a:t>
            </a:r>
            <a:r>
              <a:rPr lang="en-US" sz="2900" dirty="0"/>
              <a:t> </a:t>
            </a:r>
            <a:r>
              <a:rPr lang="en-US" sz="2900" dirty="0" err="1"/>
              <a:t>koko</a:t>
            </a:r>
            <a:r>
              <a:rPr lang="en-US" sz="2900" dirty="0"/>
              <a:t> </a:t>
            </a:r>
            <a:r>
              <a:rPr lang="en-US" sz="2900" dirty="0" err="1"/>
              <a:t>asiakasohjaukselle</a:t>
            </a:r>
            <a:r>
              <a:rPr lang="en-US" sz="2900" dirty="0"/>
              <a:t> </a:t>
            </a:r>
            <a:r>
              <a:rPr lang="en-US" sz="2900" dirty="0" err="1"/>
              <a:t>kiireellisen</a:t>
            </a:r>
            <a:r>
              <a:rPr lang="en-US" sz="2900" dirty="0"/>
              <a:t> </a:t>
            </a:r>
            <a:r>
              <a:rPr lang="en-US" sz="2900" dirty="0" err="1"/>
              <a:t>ehkäisevän</a:t>
            </a:r>
            <a:r>
              <a:rPr lang="en-US" sz="2900" dirty="0"/>
              <a:t> </a:t>
            </a:r>
            <a:r>
              <a:rPr lang="en-US" sz="2900" dirty="0" err="1"/>
              <a:t>toimeentulotuen</a:t>
            </a:r>
            <a:r>
              <a:rPr lang="en-US" sz="2900" dirty="0"/>
              <a:t> ja </a:t>
            </a:r>
            <a:r>
              <a:rPr lang="en-US" sz="2900" dirty="0" err="1"/>
              <a:t>kiireellisen</a:t>
            </a:r>
            <a:r>
              <a:rPr lang="en-US" sz="2900" dirty="0"/>
              <a:t> </a:t>
            </a:r>
            <a:r>
              <a:rPr lang="en-US" sz="2900" dirty="0" err="1"/>
              <a:t>asuttamisen</a:t>
            </a:r>
            <a:r>
              <a:rPr lang="en-US" sz="2900" dirty="0"/>
              <a:t> </a:t>
            </a:r>
            <a:r>
              <a:rPr lang="en-US" sz="2900" dirty="0" err="1"/>
              <a:t>päätöksenteon</a:t>
            </a:r>
            <a:r>
              <a:rPr lang="en-US" sz="2900" dirty="0"/>
              <a:t> </a:t>
            </a:r>
            <a:r>
              <a:rPr lang="en-US" sz="2900" dirty="0" err="1"/>
              <a:t>osalta</a:t>
            </a:r>
            <a:r>
              <a:rPr lang="en-US" sz="2900" dirty="0"/>
              <a:t>: </a:t>
            </a:r>
            <a:r>
              <a:rPr lang="en-US" sz="2900" dirty="0" err="1"/>
              <a:t>lapsiperheille</a:t>
            </a:r>
            <a:r>
              <a:rPr lang="en-US" sz="2900" dirty="0"/>
              <a:t>, </a:t>
            </a:r>
            <a:r>
              <a:rPr lang="en-US" sz="2900" dirty="0" err="1"/>
              <a:t>aikuisväestölle</a:t>
            </a:r>
            <a:r>
              <a:rPr lang="en-US" sz="2900" dirty="0"/>
              <a:t>, </a:t>
            </a:r>
            <a:r>
              <a:rPr lang="en-US" sz="2900" dirty="0" err="1"/>
              <a:t>ikääntyneille</a:t>
            </a:r>
            <a:endParaRPr lang="en-US" sz="290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0C912F9-06E1-A492-0A64-A87EF75212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793173"/>
            <a:ext cx="4099214" cy="4583876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600" b="1" dirty="0"/>
              <a:t>ASIAKASMAKSULAUSUNNOT:</a:t>
            </a:r>
          </a:p>
          <a:p>
            <a:pPr marL="0" indent="0">
              <a:buNone/>
            </a:pPr>
            <a:r>
              <a:rPr lang="en-US" sz="2900" dirty="0" err="1"/>
              <a:t>Keusoten</a:t>
            </a:r>
            <a:r>
              <a:rPr lang="en-US" sz="2900" dirty="0"/>
              <a:t> </a:t>
            </a:r>
            <a:r>
              <a:rPr lang="en-US" sz="2900" dirty="0" err="1"/>
              <a:t>terveydenhuollon</a:t>
            </a:r>
            <a:r>
              <a:rPr lang="en-US" sz="2900" dirty="0"/>
              <a:t> </a:t>
            </a:r>
            <a:r>
              <a:rPr lang="en-US" sz="2900" dirty="0" err="1"/>
              <a:t>asiakasmaksujen</a:t>
            </a:r>
            <a:r>
              <a:rPr lang="en-US" sz="2900" dirty="0"/>
              <a:t> </a:t>
            </a:r>
            <a:r>
              <a:rPr lang="en-US" sz="2900" dirty="0" err="1"/>
              <a:t>alentaminen</a:t>
            </a:r>
            <a:r>
              <a:rPr lang="en-US" sz="2900" dirty="0"/>
              <a:t> tai </a:t>
            </a:r>
            <a:r>
              <a:rPr lang="en-US" sz="2900" dirty="0" err="1"/>
              <a:t>perimättä</a:t>
            </a:r>
            <a:r>
              <a:rPr lang="en-US" sz="2900" dirty="0"/>
              <a:t> </a:t>
            </a:r>
            <a:r>
              <a:rPr lang="en-US" sz="2900" dirty="0" err="1"/>
              <a:t>jättäminen</a:t>
            </a:r>
            <a:br>
              <a:rPr lang="en-US" sz="2600" dirty="0"/>
            </a:br>
            <a:br>
              <a:rPr lang="en-US" sz="2600" dirty="0"/>
            </a:br>
            <a:endParaRPr lang="en-US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600" b="1" dirty="0"/>
              <a:t>OSTOLASKUJEN TARKASTUS​​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600" b="1" dirty="0"/>
              <a:t>SOSIAALISEN LUOTOTUKSEN PALVELU: </a:t>
            </a:r>
          </a:p>
          <a:p>
            <a:pPr marL="0" indent="0">
              <a:buNone/>
            </a:pPr>
            <a:r>
              <a:rPr lang="en-US" sz="2700" dirty="0" err="1"/>
              <a:t>Ensineuvonta</a:t>
            </a:r>
            <a:r>
              <a:rPr lang="en-US" sz="2700" dirty="0"/>
              <a:t>, </a:t>
            </a:r>
            <a:r>
              <a:rPr lang="en-US" sz="2700" dirty="0" err="1"/>
              <a:t>hakemusten</a:t>
            </a:r>
            <a:r>
              <a:rPr lang="en-US" sz="2700" dirty="0"/>
              <a:t> </a:t>
            </a:r>
            <a:r>
              <a:rPr lang="en-US" sz="2700" dirty="0" err="1"/>
              <a:t>käsittely</a:t>
            </a:r>
            <a:r>
              <a:rPr lang="en-US" sz="2700" dirty="0"/>
              <a:t>, </a:t>
            </a:r>
            <a:r>
              <a:rPr lang="en-US" sz="2700" dirty="0" err="1"/>
              <a:t>palvelutarpeen</a:t>
            </a:r>
            <a:r>
              <a:rPr lang="en-US" sz="2700" dirty="0"/>
              <a:t> </a:t>
            </a:r>
            <a:r>
              <a:rPr lang="en-US" sz="2700" dirty="0" err="1"/>
              <a:t>arviointi</a:t>
            </a:r>
            <a:r>
              <a:rPr lang="en-US" sz="2700" dirty="0"/>
              <a:t>, </a:t>
            </a:r>
            <a:r>
              <a:rPr lang="en-US" sz="2700" dirty="0" err="1"/>
              <a:t>luottopäätökset</a:t>
            </a:r>
            <a:r>
              <a:rPr lang="en-US" sz="2700" dirty="0"/>
              <a:t>, </a:t>
            </a:r>
            <a:r>
              <a:rPr lang="en-US" sz="2700" dirty="0" err="1"/>
              <a:t>luoton</a:t>
            </a:r>
            <a:r>
              <a:rPr lang="en-US" sz="2700" dirty="0"/>
              <a:t> </a:t>
            </a:r>
            <a:r>
              <a:rPr lang="en-US" sz="2700" dirty="0" err="1"/>
              <a:t>maksaminen</a:t>
            </a:r>
            <a:r>
              <a:rPr lang="en-US" sz="2700" dirty="0"/>
              <a:t>, </a:t>
            </a:r>
            <a:r>
              <a:rPr lang="en-US" sz="2700" dirty="0" err="1"/>
              <a:t>luototuksen</a:t>
            </a:r>
            <a:r>
              <a:rPr lang="en-US" sz="2700" dirty="0"/>
              <a:t> SHL-</a:t>
            </a:r>
            <a:r>
              <a:rPr lang="en-US" sz="2700" dirty="0" err="1"/>
              <a:t>palvelun</a:t>
            </a:r>
            <a:r>
              <a:rPr lang="en-US" sz="2700" dirty="0"/>
              <a:t> </a:t>
            </a:r>
            <a:r>
              <a:rPr lang="en-US" sz="2700" dirty="0" err="1"/>
              <a:t>järjestäminen</a:t>
            </a:r>
            <a:r>
              <a:rPr lang="en-US" sz="2700" dirty="0"/>
              <a:t>, </a:t>
            </a:r>
            <a:r>
              <a:rPr lang="en-US" sz="2700" dirty="0" err="1"/>
              <a:t>taloussosiaaliohjaus</a:t>
            </a:r>
            <a:r>
              <a:rPr lang="en-US" sz="2700" dirty="0"/>
              <a:t> </a:t>
            </a:r>
            <a:r>
              <a:rPr lang="en-US" sz="2700" dirty="0" err="1"/>
              <a:t>luoton</a:t>
            </a:r>
            <a:r>
              <a:rPr lang="en-US" sz="2700" dirty="0"/>
              <a:t> </a:t>
            </a:r>
            <a:r>
              <a:rPr lang="en-US" sz="2700" dirty="0" err="1"/>
              <a:t>takaisinmaksun</a:t>
            </a:r>
            <a:r>
              <a:rPr lang="en-US" sz="2700" dirty="0"/>
              <a:t> </a:t>
            </a:r>
            <a:r>
              <a:rPr lang="en-US" sz="2700" dirty="0" err="1"/>
              <a:t>ajan</a:t>
            </a:r>
            <a:r>
              <a:rPr lang="en-US" sz="2700" dirty="0"/>
              <a:t>, </a:t>
            </a:r>
            <a:r>
              <a:rPr lang="en-US" sz="2700" dirty="0" err="1"/>
              <a:t>huojennushakemukset</a:t>
            </a:r>
            <a:r>
              <a:rPr lang="en-US" sz="2700" dirty="0"/>
              <a:t> ja -</a:t>
            </a:r>
            <a:r>
              <a:rPr lang="en-US" sz="2700" dirty="0" err="1"/>
              <a:t>päätökset</a:t>
            </a:r>
            <a:endParaRPr lang="en-US" sz="2700" dirty="0"/>
          </a:p>
          <a:p>
            <a:pPr marL="0" indent="0">
              <a:buNone/>
            </a:pPr>
            <a:endParaRPr lang="en-US" sz="2600" b="1" dirty="0"/>
          </a:p>
          <a:p>
            <a:pPr>
              <a:buFont typeface="Wingdings" panose="05000000000000000000" pitchFamily="2" charset="2"/>
              <a:buChar char="Ø"/>
            </a:pPr>
            <a:endParaRPr lang="en-US" sz="2600" b="1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660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KEUSOT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32556"/>
      </a:accent1>
      <a:accent2>
        <a:srgbClr val="CA3C3E"/>
      </a:accent2>
      <a:accent3>
        <a:srgbClr val="F7A941"/>
      </a:accent3>
      <a:accent4>
        <a:srgbClr val="246C2F"/>
      </a:accent4>
      <a:accent5>
        <a:srgbClr val="3CA3A1"/>
      </a:accent5>
      <a:accent6>
        <a:srgbClr val="5F3189"/>
      </a:accent6>
      <a:hlink>
        <a:srgbClr val="CA3C3E"/>
      </a:hlink>
      <a:folHlink>
        <a:srgbClr val="032556"/>
      </a:folHlink>
    </a:clrScheme>
    <a:fontScheme name="KEUSOTE_fontti">
      <a:majorFont>
        <a:latin typeface="Lato"/>
        <a:ea typeface=""/>
        <a:cs typeface=""/>
      </a:majorFont>
      <a:minorFont>
        <a:latin typeface="Roboto"/>
        <a:ea typeface=""/>
        <a:cs typeface="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567148C74A6094E8090D4C025AF4A88" ma:contentTypeVersion="16" ma:contentTypeDescription="Luo uusi asiakirja." ma:contentTypeScope="" ma:versionID="5041ae813dfd20c6d567dbe23b4b2140">
  <xsd:schema xmlns:xsd="http://www.w3.org/2001/XMLSchema" xmlns:xs="http://www.w3.org/2001/XMLSchema" xmlns:p="http://schemas.microsoft.com/office/2006/metadata/properties" xmlns:ns2="f26187d7-963e-4cfd-b3bf-d733b486cd55" xmlns:ns3="123394f9-2784-402f-a73f-e141beef1801" targetNamespace="http://schemas.microsoft.com/office/2006/metadata/properties" ma:root="true" ma:fieldsID="4d51bca8385eb1ef0fc55ff7675c4d81" ns2:_="" ns3:_="">
    <xsd:import namespace="f26187d7-963e-4cfd-b3bf-d733b486cd55"/>
    <xsd:import namespace="123394f9-2784-402f-a73f-e141beef18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6187d7-963e-4cfd-b3bf-d733b486cd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Kuvien tunnisteet" ma:readOnly="false" ma:fieldId="{5cf76f15-5ced-4ddc-b409-7134ff3c332f}" ma:taxonomyMulti="true" ma:sspId="82a8ee72-d4bb-4f07-beeb-c99c3496df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3394f9-2784-402f-a73f-e141beef180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b982c9a1-a442-47e1-a83c-ced48f00db58}" ma:internalName="TaxCatchAll" ma:showField="CatchAllData" ma:web="123394f9-2784-402f-a73f-e141beef18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23394f9-2784-402f-a73f-e141beef1801" xsi:nil="true"/>
    <lcf76f155ced4ddcb4097134ff3c332f xmlns="f26187d7-963e-4cfd-b3bf-d733b486cd5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96C04D7-AB2D-40F6-AA81-496D95EF36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6187d7-963e-4cfd-b3bf-d733b486cd55"/>
    <ds:schemaRef ds:uri="123394f9-2784-402f-a73f-e141beef18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4C0D2E-0C4C-4F86-ACDF-0FE7B81F7E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B86048-C25D-433A-8CFD-8C7D65DC40C2}">
  <ds:schemaRefs>
    <ds:schemaRef ds:uri="http://schemas.microsoft.com/office/2006/metadata/properties"/>
    <ds:schemaRef ds:uri="http://schemas.microsoft.com/office/infopath/2007/PartnerControls"/>
    <ds:schemaRef ds:uri="123394f9-2784-402f-a73f-e141beef1801"/>
    <ds:schemaRef ds:uri="f26187d7-963e-4cfd-b3bf-d733b486cd5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711</TotalTime>
  <Words>593</Words>
  <Application>Microsoft Office PowerPoint</Application>
  <PresentationFormat>Näytössä katseltava diaesitys (4:3)</PresentationFormat>
  <Paragraphs>68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8" baseType="lpstr">
      <vt:lpstr>Arial</vt:lpstr>
      <vt:lpstr>Calibri</vt:lpstr>
      <vt:lpstr>Lato</vt:lpstr>
      <vt:lpstr>Roboto</vt:lpstr>
      <vt:lpstr>Wingdings</vt:lpstr>
      <vt:lpstr>Office-teema</vt:lpstr>
      <vt:lpstr>TYÖIKÄISTEN ASIAKASOHJAUS</vt:lpstr>
      <vt:lpstr>  SOSIAALIPÄIVYSTYS, PALVELUTARPEEN ARVIOINTI, OHJAUS JA NEUVONTA </vt:lpstr>
      <vt:lpstr>PowerPoint-esitys</vt:lpstr>
      <vt:lpstr>PALVELUTOIMINNAT JA TEHTÄVÄT</vt:lpstr>
      <vt:lpstr>PALVELUTOIMINNAT JA TEHTÄVÄT</vt:lpstr>
      <vt:lpstr>TALOUDELLINEN TUKI JA TUKIPALVELUT</vt:lpstr>
      <vt:lpstr>PowerPoint-esitys</vt:lpstr>
      <vt:lpstr>PALVELUTOIMINNAT JA TEHTÄVÄT</vt:lpstr>
      <vt:lpstr>PALVELUTOIMINNAT JA TEHTÄVÄT</vt:lpstr>
      <vt:lpstr>PALVELUTOIMINNAT JA TEHTÄVÄT</vt:lpstr>
      <vt:lpstr>TYÖIKÄISTEN ASIAKASOHJAUKSEN YHTEYDENOTTOKANAVAT</vt:lpstr>
      <vt:lpstr>TYÖIKÄISTEN ASIAKASOHJAUKSEN YHTEYDENOTTOKANAVAT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Standardi, PowerPoint-esitys</dc:title>
  <dc:creator>Mari Villanen</dc:creator>
  <cp:lastModifiedBy>Halonen Elina</cp:lastModifiedBy>
  <cp:revision>41</cp:revision>
  <dcterms:created xsi:type="dcterms:W3CDTF">2021-11-14T19:38:36Z</dcterms:created>
  <dcterms:modified xsi:type="dcterms:W3CDTF">2026-03-11T13:02:05Z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0x010100F567148C74A6094E8090D4C025AF4A88</vt:lpwstr>
  </property>
</Properties>
</file>