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1" r:id="rId5"/>
    <p:sldId id="318" r:id="rId6"/>
    <p:sldId id="288" r:id="rId7"/>
    <p:sldId id="289" r:id="rId8"/>
    <p:sldId id="28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F0F423-8802-4E4F-A139-861BCD1E4331}" v="3" dt="2026-03-11T14:11:16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8" autoAdjust="0"/>
    <p:restoredTop sz="86388" autoAdjust="0"/>
  </p:normalViewPr>
  <p:slideViewPr>
    <p:cSldViewPr snapToGrid="0">
      <p:cViewPr varScale="1">
        <p:scale>
          <a:sx n="54" d="100"/>
          <a:sy n="54" d="100"/>
        </p:scale>
        <p:origin x="183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onen Elina" userId="3f3a2adc-fc62-457d-a3d4-b9ae6d415709" providerId="ADAL" clId="{A59D61EE-B576-48AC-8B11-8B213D189D31}"/>
    <pc:docChg chg="undo custSel addSld delSld modSld">
      <pc:chgData name="Halonen Elina" userId="3f3a2adc-fc62-457d-a3d4-b9ae6d415709" providerId="ADAL" clId="{A59D61EE-B576-48AC-8B11-8B213D189D31}" dt="2026-03-11T14:12:57.083" v="60" actId="27636"/>
      <pc:docMkLst>
        <pc:docMk/>
      </pc:docMkLst>
      <pc:sldChg chg="del">
        <pc:chgData name="Halonen Elina" userId="3f3a2adc-fc62-457d-a3d4-b9ae6d415709" providerId="ADAL" clId="{A59D61EE-B576-48AC-8B11-8B213D189D31}" dt="2026-03-11T14:11:24.106" v="8" actId="47"/>
        <pc:sldMkLst>
          <pc:docMk/>
          <pc:sldMk cId="940709317" sldId="273"/>
        </pc:sldMkLst>
      </pc:sldChg>
      <pc:sldChg chg="del">
        <pc:chgData name="Halonen Elina" userId="3f3a2adc-fc62-457d-a3d4-b9ae6d415709" providerId="ADAL" clId="{A59D61EE-B576-48AC-8B11-8B213D189D31}" dt="2026-03-11T14:11:24.683" v="9" actId="47"/>
        <pc:sldMkLst>
          <pc:docMk/>
          <pc:sldMk cId="1696880240" sldId="275"/>
        </pc:sldMkLst>
      </pc:sldChg>
      <pc:sldChg chg="del">
        <pc:chgData name="Halonen Elina" userId="3f3a2adc-fc62-457d-a3d4-b9ae6d415709" providerId="ADAL" clId="{A59D61EE-B576-48AC-8B11-8B213D189D31}" dt="2026-03-11T14:11:25.221" v="10" actId="47"/>
        <pc:sldMkLst>
          <pc:docMk/>
          <pc:sldMk cId="170677648" sldId="278"/>
        </pc:sldMkLst>
      </pc:sldChg>
      <pc:sldChg chg="del">
        <pc:chgData name="Halonen Elina" userId="3f3a2adc-fc62-457d-a3d4-b9ae6d415709" providerId="ADAL" clId="{A59D61EE-B576-48AC-8B11-8B213D189D31}" dt="2026-03-11T14:11:25.796" v="11" actId="47"/>
        <pc:sldMkLst>
          <pc:docMk/>
          <pc:sldMk cId="1459463531" sldId="279"/>
        </pc:sldMkLst>
      </pc:sldChg>
      <pc:sldChg chg="del">
        <pc:chgData name="Halonen Elina" userId="3f3a2adc-fc62-457d-a3d4-b9ae6d415709" providerId="ADAL" clId="{A59D61EE-B576-48AC-8B11-8B213D189D31}" dt="2026-03-11T14:12:46.267" v="56" actId="47"/>
        <pc:sldMkLst>
          <pc:docMk/>
          <pc:sldMk cId="3734742948" sldId="280"/>
        </pc:sldMkLst>
      </pc:sldChg>
      <pc:sldChg chg="del">
        <pc:chgData name="Halonen Elina" userId="3f3a2adc-fc62-457d-a3d4-b9ae6d415709" providerId="ADAL" clId="{A59D61EE-B576-48AC-8B11-8B213D189D31}" dt="2026-03-11T14:11:20.769" v="3" actId="47"/>
        <pc:sldMkLst>
          <pc:docMk/>
          <pc:sldMk cId="1552571688" sldId="282"/>
        </pc:sldMkLst>
      </pc:sldChg>
      <pc:sldChg chg="del">
        <pc:chgData name="Halonen Elina" userId="3f3a2adc-fc62-457d-a3d4-b9ae6d415709" providerId="ADAL" clId="{A59D61EE-B576-48AC-8B11-8B213D189D31}" dt="2026-03-11T14:11:21.623" v="4" actId="47"/>
        <pc:sldMkLst>
          <pc:docMk/>
          <pc:sldMk cId="623045304" sldId="283"/>
        </pc:sldMkLst>
      </pc:sldChg>
      <pc:sldChg chg="del">
        <pc:chgData name="Halonen Elina" userId="3f3a2adc-fc62-457d-a3d4-b9ae6d415709" providerId="ADAL" clId="{A59D61EE-B576-48AC-8B11-8B213D189D31}" dt="2026-03-11T14:11:22.408" v="5" actId="47"/>
        <pc:sldMkLst>
          <pc:docMk/>
          <pc:sldMk cId="3047730446" sldId="284"/>
        </pc:sldMkLst>
      </pc:sldChg>
      <pc:sldChg chg="del">
        <pc:chgData name="Halonen Elina" userId="3f3a2adc-fc62-457d-a3d4-b9ae6d415709" providerId="ADAL" clId="{A59D61EE-B576-48AC-8B11-8B213D189D31}" dt="2026-03-11T14:11:23.002" v="6" actId="47"/>
        <pc:sldMkLst>
          <pc:docMk/>
          <pc:sldMk cId="1959412827" sldId="285"/>
        </pc:sldMkLst>
      </pc:sldChg>
      <pc:sldChg chg="del">
        <pc:chgData name="Halonen Elina" userId="3f3a2adc-fc62-457d-a3d4-b9ae6d415709" providerId="ADAL" clId="{A59D61EE-B576-48AC-8B11-8B213D189D31}" dt="2026-03-11T14:11:23.547" v="7" actId="47"/>
        <pc:sldMkLst>
          <pc:docMk/>
          <pc:sldMk cId="3878515785" sldId="286"/>
        </pc:sldMkLst>
      </pc:sldChg>
      <pc:sldChg chg="modSp mod">
        <pc:chgData name="Halonen Elina" userId="3f3a2adc-fc62-457d-a3d4-b9ae6d415709" providerId="ADAL" clId="{A59D61EE-B576-48AC-8B11-8B213D189D31}" dt="2026-03-11T14:12:06.110" v="55" actId="14100"/>
        <pc:sldMkLst>
          <pc:docMk/>
          <pc:sldMk cId="3919596463" sldId="287"/>
        </pc:sldMkLst>
        <pc:spChg chg="mod">
          <ac:chgData name="Halonen Elina" userId="3f3a2adc-fc62-457d-a3d4-b9ae6d415709" providerId="ADAL" clId="{A59D61EE-B576-48AC-8B11-8B213D189D31}" dt="2026-03-11T14:12:06.110" v="55" actId="14100"/>
          <ac:spMkLst>
            <pc:docMk/>
            <pc:sldMk cId="3919596463" sldId="287"/>
            <ac:spMk id="2" creationId="{59020111-7B76-8E45-3163-B42081A0387E}"/>
          </ac:spMkLst>
        </pc:spChg>
        <pc:spChg chg="mod">
          <ac:chgData name="Halonen Elina" userId="3f3a2adc-fc62-457d-a3d4-b9ae6d415709" providerId="ADAL" clId="{A59D61EE-B576-48AC-8B11-8B213D189D31}" dt="2026-03-11T14:12:00.729" v="54" actId="114"/>
          <ac:spMkLst>
            <pc:docMk/>
            <pc:sldMk cId="3919596463" sldId="287"/>
            <ac:spMk id="3" creationId="{A8FF1CEF-5744-FCFB-AF6D-58AECC330088}"/>
          </ac:spMkLst>
        </pc:spChg>
      </pc:sldChg>
      <pc:sldChg chg="modSp add mod">
        <pc:chgData name="Halonen Elina" userId="3f3a2adc-fc62-457d-a3d4-b9ae6d415709" providerId="ADAL" clId="{A59D61EE-B576-48AC-8B11-8B213D189D31}" dt="2026-03-11T14:12:57.083" v="60" actId="27636"/>
        <pc:sldMkLst>
          <pc:docMk/>
          <pc:sldMk cId="3083586661" sldId="288"/>
        </pc:sldMkLst>
        <pc:spChg chg="mod">
          <ac:chgData name="Halonen Elina" userId="3f3a2adc-fc62-457d-a3d4-b9ae6d415709" providerId="ADAL" clId="{A59D61EE-B576-48AC-8B11-8B213D189D31}" dt="2026-03-11T14:12:57.083" v="60" actId="27636"/>
          <ac:spMkLst>
            <pc:docMk/>
            <pc:sldMk cId="3083586661" sldId="288"/>
            <ac:spMk id="3" creationId="{42970F06-C847-5509-C7FC-07DDD3EA5574}"/>
          </ac:spMkLst>
        </pc:spChg>
      </pc:sldChg>
      <pc:sldChg chg="add">
        <pc:chgData name="Halonen Elina" userId="3f3a2adc-fc62-457d-a3d4-b9ae6d415709" providerId="ADAL" clId="{A59D61EE-B576-48AC-8B11-8B213D189D31}" dt="2026-03-11T14:11:16.763" v="2"/>
        <pc:sldMkLst>
          <pc:docMk/>
          <pc:sldMk cId="539911595" sldId="289"/>
        </pc:sldMkLst>
      </pc:sldChg>
      <pc:sldChg chg="add">
        <pc:chgData name="Halonen Elina" userId="3f3a2adc-fc62-457d-a3d4-b9ae6d415709" providerId="ADAL" clId="{A59D61EE-B576-48AC-8B11-8B213D189D31}" dt="2026-03-11T14:10:39.968" v="0"/>
        <pc:sldMkLst>
          <pc:docMk/>
          <pc:sldMk cId="1523439731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7E32858C-AE0E-7D9C-752F-6EB9E6C920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941" y="2335959"/>
            <a:ext cx="7469959" cy="1772089"/>
          </a:xfrm>
        </p:spPr>
        <p:txBody>
          <a:bodyPr anchor="ctr">
            <a:noAutofit/>
          </a:bodyPr>
          <a:lstStyle>
            <a:lvl1pPr algn="ctr">
              <a:defRPr sz="54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Kansi 1</a:t>
            </a:r>
            <a:br>
              <a:rPr lang="fi-FI" dirty="0"/>
            </a:br>
            <a:r>
              <a:rPr lang="fi-FI" dirty="0"/>
              <a:t>Pääotsikko</a:t>
            </a:r>
          </a:p>
        </p:txBody>
      </p:sp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8A1917DB-99C5-279D-ABF3-C9C24185AD8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73941" y="4553108"/>
            <a:ext cx="7469959" cy="62001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Etunimi Sukunimi / 01.01.20xx</a:t>
            </a:r>
          </a:p>
        </p:txBody>
      </p:sp>
    </p:spTree>
    <p:extLst>
      <p:ext uri="{BB962C8B-B14F-4D97-AF65-F5344CB8AC3E}">
        <p14:creationId xmlns:p14="http://schemas.microsoft.com/office/powerpoint/2010/main" val="179463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 1 /kii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>
            <a:extLst>
              <a:ext uri="{FF2B5EF4-FFF2-40B4-BE49-F238E27FC236}">
                <a16:creationId xmlns:a16="http://schemas.microsoft.com/office/drawing/2014/main" id="{2B4826C1-98DD-8087-34F5-71E91B01B3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1470640"/>
            <a:ext cx="7493001" cy="2174875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Hyvinvointia </a:t>
            </a:r>
            <a:br>
              <a:rPr lang="fi-FI" dirty="0"/>
            </a:br>
            <a:r>
              <a:rPr lang="fi-FI" dirty="0"/>
              <a:t>yhdessä</a:t>
            </a:r>
          </a:p>
        </p:txBody>
      </p:sp>
      <p:sp>
        <p:nvSpPr>
          <p:cNvPr id="5" name="Tekstin paikkamerkki 2">
            <a:extLst>
              <a:ext uri="{FF2B5EF4-FFF2-40B4-BE49-F238E27FC236}">
                <a16:creationId xmlns:a16="http://schemas.microsoft.com/office/drawing/2014/main" id="{F39531C9-5CC4-4DED-771F-37F041F85AD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50899" y="4082611"/>
            <a:ext cx="7493001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Loppudia 1 / Kiitos</a:t>
            </a:r>
          </a:p>
        </p:txBody>
      </p:sp>
    </p:spTree>
    <p:extLst>
      <p:ext uri="{BB962C8B-B14F-4D97-AF65-F5344CB8AC3E}">
        <p14:creationId xmlns:p14="http://schemas.microsoft.com/office/powerpoint/2010/main" val="306940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 2 /kii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>
            <a:extLst>
              <a:ext uri="{FF2B5EF4-FFF2-40B4-BE49-F238E27FC236}">
                <a16:creationId xmlns:a16="http://schemas.microsoft.com/office/drawing/2014/main" id="{2B4826C1-98DD-8087-34F5-71E91B01B3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3246" y="2161105"/>
            <a:ext cx="6576525" cy="2174875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Hyvinvointia </a:t>
            </a:r>
            <a:br>
              <a:rPr lang="fi-FI" dirty="0"/>
            </a:br>
            <a:r>
              <a:rPr lang="fi-FI" dirty="0"/>
              <a:t>yhdessä</a:t>
            </a:r>
          </a:p>
        </p:txBody>
      </p:sp>
      <p:sp>
        <p:nvSpPr>
          <p:cNvPr id="5" name="Tekstin paikkamerkki 2">
            <a:extLst>
              <a:ext uri="{FF2B5EF4-FFF2-40B4-BE49-F238E27FC236}">
                <a16:creationId xmlns:a16="http://schemas.microsoft.com/office/drawing/2014/main" id="{F39531C9-5CC4-4DED-771F-37F041F85AD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15946" y="4773076"/>
            <a:ext cx="657652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Loppudia 1 / Kiitos</a:t>
            </a:r>
          </a:p>
        </p:txBody>
      </p:sp>
    </p:spTree>
    <p:extLst>
      <p:ext uri="{BB962C8B-B14F-4D97-AF65-F5344CB8AC3E}">
        <p14:creationId xmlns:p14="http://schemas.microsoft.com/office/powerpoint/2010/main" val="3241957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1205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556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98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3A5661F2-DE6A-4CEF-740D-69C1CFE3E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154527"/>
            <a:ext cx="9144000" cy="17034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Vapaamuotoinen: Muoto 3">
            <a:extLst>
              <a:ext uri="{FF2B5EF4-FFF2-40B4-BE49-F238E27FC236}">
                <a16:creationId xmlns:a16="http://schemas.microsoft.com/office/drawing/2014/main" id="{1E991CB8-ACBD-DC68-1CC0-B0CAA4631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7934">
            <a:off x="6989369" y="5852058"/>
            <a:ext cx="2087616" cy="1763444"/>
          </a:xfrm>
          <a:custGeom>
            <a:avLst/>
            <a:gdLst>
              <a:gd name="connsiteX0" fmla="*/ 2220746 w 2370609"/>
              <a:gd name="connsiteY0" fmla="*/ 149863 h 2002493"/>
              <a:gd name="connsiteX1" fmla="*/ 2370609 w 2370609"/>
              <a:gd name="connsiteY1" fmla="*/ 511665 h 2002493"/>
              <a:gd name="connsiteX2" fmla="*/ 2370609 w 2370609"/>
              <a:gd name="connsiteY2" fmla="*/ 1604853 h 2002493"/>
              <a:gd name="connsiteX3" fmla="*/ 1965481 w 2370609"/>
              <a:gd name="connsiteY3" fmla="*/ 2002493 h 2002493"/>
              <a:gd name="connsiteX4" fmla="*/ 0 w 2370609"/>
              <a:gd name="connsiteY4" fmla="*/ 0 h 2002493"/>
              <a:gd name="connsiteX5" fmla="*/ 1858944 w 2370609"/>
              <a:gd name="connsiteY5" fmla="*/ 0 h 2002493"/>
              <a:gd name="connsiteX6" fmla="*/ 2220746 w 2370609"/>
              <a:gd name="connsiteY6" fmla="*/ 149863 h 200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0609" h="2002493">
                <a:moveTo>
                  <a:pt x="2220746" y="149863"/>
                </a:moveTo>
                <a:cubicBezTo>
                  <a:pt x="2313339" y="242457"/>
                  <a:pt x="2370609" y="370373"/>
                  <a:pt x="2370609" y="511665"/>
                </a:cubicBezTo>
                <a:lnTo>
                  <a:pt x="2370609" y="1604853"/>
                </a:lnTo>
                <a:lnTo>
                  <a:pt x="1965481" y="2002493"/>
                </a:lnTo>
                <a:lnTo>
                  <a:pt x="0" y="0"/>
                </a:lnTo>
                <a:lnTo>
                  <a:pt x="1858944" y="0"/>
                </a:lnTo>
                <a:cubicBezTo>
                  <a:pt x="2000237" y="1"/>
                  <a:pt x="2128153" y="57270"/>
                  <a:pt x="2220746" y="1498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6" name="Vapaamuotoinen: Muoto 5">
            <a:extLst>
              <a:ext uri="{FF2B5EF4-FFF2-40B4-BE49-F238E27FC236}">
                <a16:creationId xmlns:a16="http://schemas.microsoft.com/office/drawing/2014/main" id="{D6201527-2EAA-FE78-E3B7-54A59ED6D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84506">
            <a:off x="-97607" y="3764748"/>
            <a:ext cx="2358322" cy="3013544"/>
          </a:xfrm>
          <a:custGeom>
            <a:avLst/>
            <a:gdLst>
              <a:gd name="connsiteX0" fmla="*/ 2211211 w 2358322"/>
              <a:gd name="connsiteY0" fmla="*/ 147111 h 3013544"/>
              <a:gd name="connsiteX1" fmla="*/ 2358322 w 2358322"/>
              <a:gd name="connsiteY1" fmla="*/ 502267 h 3013544"/>
              <a:gd name="connsiteX2" fmla="*/ 2358322 w 2358322"/>
              <a:gd name="connsiteY2" fmla="*/ 2511277 h 3013544"/>
              <a:gd name="connsiteX3" fmla="*/ 1856055 w 2358322"/>
              <a:gd name="connsiteY3" fmla="*/ 3013544 h 3013544"/>
              <a:gd name="connsiteX4" fmla="*/ 1844193 w 2358322"/>
              <a:gd name="connsiteY4" fmla="*/ 3013544 h 3013544"/>
              <a:gd name="connsiteX5" fmla="*/ 0 w 2358322"/>
              <a:gd name="connsiteY5" fmla="*/ 1152652 h 3013544"/>
              <a:gd name="connsiteX6" fmla="*/ 1163089 w 2358322"/>
              <a:gd name="connsiteY6" fmla="*/ 0 h 3013544"/>
              <a:gd name="connsiteX7" fmla="*/ 1856055 w 2358322"/>
              <a:gd name="connsiteY7" fmla="*/ 0 h 3013544"/>
              <a:gd name="connsiteX8" fmla="*/ 2211211 w 2358322"/>
              <a:gd name="connsiteY8" fmla="*/ 147111 h 3013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8322" h="3013544">
                <a:moveTo>
                  <a:pt x="2211211" y="147111"/>
                </a:moveTo>
                <a:cubicBezTo>
                  <a:pt x="2302104" y="238003"/>
                  <a:pt x="2358322" y="363570"/>
                  <a:pt x="2358322" y="502267"/>
                </a:cubicBezTo>
                <a:lnTo>
                  <a:pt x="2358322" y="2511277"/>
                </a:lnTo>
                <a:cubicBezTo>
                  <a:pt x="2358322" y="2788671"/>
                  <a:pt x="2133449" y="3013544"/>
                  <a:pt x="1856055" y="3013544"/>
                </a:cubicBezTo>
                <a:lnTo>
                  <a:pt x="1844193" y="3013544"/>
                </a:lnTo>
                <a:lnTo>
                  <a:pt x="0" y="1152652"/>
                </a:lnTo>
                <a:lnTo>
                  <a:pt x="1163089" y="0"/>
                </a:lnTo>
                <a:lnTo>
                  <a:pt x="1856055" y="0"/>
                </a:lnTo>
                <a:cubicBezTo>
                  <a:pt x="1994752" y="0"/>
                  <a:pt x="2120319" y="56218"/>
                  <a:pt x="2211211" y="1471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ECE836BD-ACD2-A599-B8EC-EF4D7862CC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139" y="5421660"/>
            <a:ext cx="5819698" cy="841575"/>
          </a:xfrm>
        </p:spPr>
        <p:txBody>
          <a:bodyPr anchor="ctr">
            <a:noAutofit/>
          </a:bodyPr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Kansi 2 / Pääotsikko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6932CABE-0C54-A93D-5963-61E171BC4F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5047" y="6263235"/>
            <a:ext cx="5827790" cy="40151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Etunimi Sukunimi / 01.01.20xx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238C3AF-475F-01CB-F89C-EF66B7DCA843}"/>
              </a:ext>
            </a:extLst>
          </p:cNvPr>
          <p:cNvSpPr txBox="1"/>
          <p:nvPr userDrawn="1"/>
        </p:nvSpPr>
        <p:spPr>
          <a:xfrm>
            <a:off x="7221894" y="6303344"/>
            <a:ext cx="1925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>
                <a:solidFill>
                  <a:schemeClr val="bg2"/>
                </a:solidFill>
                <a:latin typeface="+mj-lt"/>
              </a:rPr>
              <a:t>KEUSOTE.FI</a:t>
            </a:r>
          </a:p>
        </p:txBody>
      </p:sp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69ECF684-45B2-75F9-DBAB-A706D5CBF8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149"/>
            <a:ext cx="9144000" cy="5156676"/>
          </a:xfrm>
          <a:custGeom>
            <a:avLst/>
            <a:gdLst>
              <a:gd name="connsiteX0" fmla="*/ 0 w 9144000"/>
              <a:gd name="connsiteY0" fmla="*/ 0 h 5156676"/>
              <a:gd name="connsiteX1" fmla="*/ 9144000 w 9144000"/>
              <a:gd name="connsiteY1" fmla="*/ 0 h 5156676"/>
              <a:gd name="connsiteX2" fmla="*/ 9144000 w 9144000"/>
              <a:gd name="connsiteY2" fmla="*/ 5156676 h 5156676"/>
              <a:gd name="connsiteX3" fmla="*/ 2627671 w 9144000"/>
              <a:gd name="connsiteY3" fmla="*/ 5156676 h 5156676"/>
              <a:gd name="connsiteX4" fmla="*/ 2623324 w 9144000"/>
              <a:gd name="connsiteY4" fmla="*/ 5151403 h 5156676"/>
              <a:gd name="connsiteX5" fmla="*/ 1196351 w 9144000"/>
              <a:gd name="connsiteY5" fmla="*/ 3737235 h 5156676"/>
              <a:gd name="connsiteX6" fmla="*/ 486045 w 9144000"/>
              <a:gd name="connsiteY6" fmla="*/ 3740437 h 5156676"/>
              <a:gd name="connsiteX7" fmla="*/ 0 w 9144000"/>
              <a:gd name="connsiteY7" fmla="*/ 4230883 h 515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5156676">
                <a:moveTo>
                  <a:pt x="0" y="0"/>
                </a:moveTo>
                <a:lnTo>
                  <a:pt x="9144000" y="0"/>
                </a:lnTo>
                <a:lnTo>
                  <a:pt x="9144000" y="5156676"/>
                </a:lnTo>
                <a:lnTo>
                  <a:pt x="2627671" y="5156676"/>
                </a:lnTo>
                <a:lnTo>
                  <a:pt x="2623324" y="5151403"/>
                </a:lnTo>
                <a:lnTo>
                  <a:pt x="1196351" y="3737235"/>
                </a:lnTo>
                <a:cubicBezTo>
                  <a:pt x="999322" y="3541974"/>
                  <a:pt x="681306" y="3543408"/>
                  <a:pt x="486045" y="3740437"/>
                </a:cubicBezTo>
                <a:lnTo>
                  <a:pt x="0" y="423088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41077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9" y="1519239"/>
            <a:ext cx="594836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i-FI" dirty="0"/>
              <a:t>Välidia/</a:t>
            </a:r>
            <a:br>
              <a:rPr lang="fi-FI" dirty="0"/>
            </a:br>
            <a:r>
              <a:rPr lang="fi-FI" dirty="0"/>
              <a:t>väliotsikko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398964"/>
            <a:ext cx="594836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4180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Yksi 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3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ksi palstaa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38325"/>
            <a:ext cx="3868340" cy="1076325"/>
          </a:xfrm>
        </p:spPr>
        <p:txBody>
          <a:bodyPr anchor="ctr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105150"/>
            <a:ext cx="3868340" cy="294322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38325"/>
            <a:ext cx="3887391" cy="1076325"/>
          </a:xfrm>
        </p:spPr>
        <p:txBody>
          <a:bodyPr anchor="ctr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05150"/>
            <a:ext cx="3887391" cy="294322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65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o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381000"/>
            <a:ext cx="4089644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0" y="2181225"/>
            <a:ext cx="4089644" cy="3324225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ABD56FFE-901A-4245-97D1-345E9CE8D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7934">
            <a:off x="5555860" y="1681674"/>
            <a:ext cx="2688951" cy="2688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137701E-1185-41DC-A5FB-7A6A8FD481A6}"/>
              </a:ext>
            </a:extLst>
          </p:cNvPr>
          <p:cNvSpPr txBox="1"/>
          <p:nvPr userDrawn="1"/>
        </p:nvSpPr>
        <p:spPr>
          <a:xfrm>
            <a:off x="5201261" y="2567592"/>
            <a:ext cx="34407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b="1" dirty="0">
                <a:solidFill>
                  <a:schemeClr val="bg2"/>
                </a:solidFill>
                <a:latin typeface="+mj-lt"/>
              </a:rPr>
              <a:t>Hyvinvointia</a:t>
            </a:r>
          </a:p>
          <a:p>
            <a:pPr algn="ctr"/>
            <a:r>
              <a:rPr lang="fi-FI" sz="2800" b="1" dirty="0">
                <a:solidFill>
                  <a:schemeClr val="bg2"/>
                </a:solidFill>
                <a:latin typeface="+mj-lt"/>
              </a:rPr>
              <a:t>yhdessä</a:t>
            </a:r>
          </a:p>
        </p:txBody>
      </p:sp>
    </p:spTree>
    <p:extLst>
      <p:ext uri="{BB962C8B-B14F-4D97-AF65-F5344CB8AC3E}">
        <p14:creationId xmlns:p14="http://schemas.microsoft.com/office/powerpoint/2010/main" val="371517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381000"/>
            <a:ext cx="4089644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0" y="2181225"/>
            <a:ext cx="4089644" cy="3324225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4190521-0BD1-6D54-770B-34210C8FCDAA}"/>
              </a:ext>
            </a:extLst>
          </p:cNvPr>
          <p:cNvSpPr txBox="1">
            <a:spLocks/>
          </p:cNvSpPr>
          <p:nvPr userDrawn="1"/>
        </p:nvSpPr>
        <p:spPr>
          <a:xfrm>
            <a:off x="4719484" y="381000"/>
            <a:ext cx="4089644" cy="5124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D4A1AEA5-02AA-0E35-B6C9-3107C1C558C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962525" y="381001"/>
            <a:ext cx="3947730" cy="5124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Valitse haluamasi kaavio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9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257550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81225"/>
            <a:ext cx="3257550" cy="3362325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Vapaamuotoinen: Muoto 5">
            <a:extLst>
              <a:ext uri="{FF2B5EF4-FFF2-40B4-BE49-F238E27FC236}">
                <a16:creationId xmlns:a16="http://schemas.microsoft.com/office/drawing/2014/main" id="{3BA9336F-2B55-ADF1-34A1-DADDD4D63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7934">
            <a:off x="4475814" y="5649955"/>
            <a:ext cx="2371432" cy="2416090"/>
          </a:xfrm>
          <a:custGeom>
            <a:avLst/>
            <a:gdLst>
              <a:gd name="connsiteX0" fmla="*/ 2652714 w 2788113"/>
              <a:gd name="connsiteY0" fmla="*/ 135400 h 2840617"/>
              <a:gd name="connsiteX1" fmla="*/ 2788113 w 2788113"/>
              <a:gd name="connsiteY1" fmla="*/ 462283 h 2840617"/>
              <a:gd name="connsiteX2" fmla="*/ 2788113 w 2788113"/>
              <a:gd name="connsiteY2" fmla="*/ 2840617 h 2840617"/>
              <a:gd name="connsiteX3" fmla="*/ 0 w 2788113"/>
              <a:gd name="connsiteY3" fmla="*/ 0 h 2840617"/>
              <a:gd name="connsiteX4" fmla="*/ 2325830 w 2788113"/>
              <a:gd name="connsiteY4" fmla="*/ 0 h 2840617"/>
              <a:gd name="connsiteX5" fmla="*/ 2652714 w 2788113"/>
              <a:gd name="connsiteY5" fmla="*/ 135400 h 2840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88113" h="2840617">
                <a:moveTo>
                  <a:pt x="2652714" y="135400"/>
                </a:moveTo>
                <a:cubicBezTo>
                  <a:pt x="2736370" y="219057"/>
                  <a:pt x="2788114" y="334628"/>
                  <a:pt x="2788113" y="462283"/>
                </a:cubicBezTo>
                <a:lnTo>
                  <a:pt x="2788113" y="2840617"/>
                </a:lnTo>
                <a:lnTo>
                  <a:pt x="0" y="0"/>
                </a:lnTo>
                <a:lnTo>
                  <a:pt x="2325830" y="0"/>
                </a:lnTo>
                <a:cubicBezTo>
                  <a:pt x="2453486" y="0"/>
                  <a:pt x="2569057" y="51743"/>
                  <a:pt x="2652714" y="1354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9D6F3BDA-5A53-50E2-73BF-647302FC95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85159" y="-1"/>
            <a:ext cx="4262504" cy="6858000"/>
          </a:xfrm>
          <a:custGeom>
            <a:avLst/>
            <a:gdLst>
              <a:gd name="connsiteX0" fmla="*/ 2812080 w 4262504"/>
              <a:gd name="connsiteY0" fmla="*/ 0 h 6858000"/>
              <a:gd name="connsiteX1" fmla="*/ 4262504 w 4262504"/>
              <a:gd name="connsiteY1" fmla="*/ 0 h 6858000"/>
              <a:gd name="connsiteX2" fmla="*/ 4262504 w 4262504"/>
              <a:gd name="connsiteY2" fmla="*/ 6858000 h 6858000"/>
              <a:gd name="connsiteX3" fmla="*/ 3037207 w 4262504"/>
              <a:gd name="connsiteY3" fmla="*/ 6858000 h 6858000"/>
              <a:gd name="connsiteX4" fmla="*/ 223956 w 4262504"/>
              <a:gd name="connsiteY4" fmla="*/ 3929144 h 6858000"/>
              <a:gd name="connsiteX5" fmla="*/ 214093 w 4262504"/>
              <a:gd name="connsiteY5" fmla="*/ 280757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62504" h="6858000">
                <a:moveTo>
                  <a:pt x="2812080" y="0"/>
                </a:moveTo>
                <a:lnTo>
                  <a:pt x="4262504" y="0"/>
                </a:lnTo>
                <a:lnTo>
                  <a:pt x="4262504" y="6858000"/>
                </a:lnTo>
                <a:lnTo>
                  <a:pt x="3037207" y="6858000"/>
                </a:lnTo>
                <a:lnTo>
                  <a:pt x="223956" y="3929144"/>
                </a:lnTo>
                <a:cubicBezTo>
                  <a:pt x="-70756" y="3622320"/>
                  <a:pt x="-75172" y="3120176"/>
                  <a:pt x="214093" y="280757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8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38525" y="63754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D7A60-E738-4DFA-A1FA-3F836DBBC5A5}" type="datetimeFigureOut">
              <a:rPr lang="fi-FI" smtClean="0"/>
              <a:pPr/>
              <a:t>11.3.2026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43549" y="6375401"/>
            <a:ext cx="22764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7650" y="6375401"/>
            <a:ext cx="647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1C8A-8FF8-473C-8F36-3B3B839CFB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94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3" r:id="rId3"/>
    <p:sldLayoutId id="2147483662" r:id="rId4"/>
    <p:sldLayoutId id="2147483664" r:id="rId5"/>
    <p:sldLayoutId id="2147483665" r:id="rId6"/>
    <p:sldLayoutId id="2147483668" r:id="rId7"/>
    <p:sldLayoutId id="2147483673" r:id="rId8"/>
    <p:sldLayoutId id="2147483669" r:id="rId9"/>
    <p:sldLayoutId id="2147483672" r:id="rId10"/>
    <p:sldLayoutId id="2147483675" r:id="rId11"/>
    <p:sldLayoutId id="2147483667" r:id="rId12"/>
    <p:sldLayoutId id="2147483670" r:id="rId13"/>
    <p:sldLayoutId id="214748367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A3CE41-B182-10CD-0EFD-EFE6C50F2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941" y="2335959"/>
            <a:ext cx="7469959" cy="1879781"/>
          </a:xfrm>
        </p:spPr>
        <p:txBody>
          <a:bodyPr/>
          <a:lstStyle/>
          <a:p>
            <a:r>
              <a:rPr lang="fi-FI" sz="7200" dirty="0"/>
              <a:t>SOSIAALINEN LUOTOTUS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5BA67B-E97F-34BF-964A-766E59969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941" y="4690752"/>
            <a:ext cx="7469959" cy="1104406"/>
          </a:xfrm>
        </p:spPr>
        <p:txBody>
          <a:bodyPr>
            <a:normAutofit/>
          </a:bodyPr>
          <a:lstStyle/>
          <a:p>
            <a:r>
              <a:rPr lang="fi-FI" sz="3200" dirty="0"/>
              <a:t>KESKI-UUDENMAAN HYVINVOINTIALUEELLA</a:t>
            </a:r>
          </a:p>
        </p:txBody>
      </p:sp>
    </p:spTree>
    <p:extLst>
      <p:ext uri="{BB962C8B-B14F-4D97-AF65-F5344CB8AC3E}">
        <p14:creationId xmlns:p14="http://schemas.microsoft.com/office/powerpoint/2010/main" val="17229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094B1C-C0C5-CC82-7457-579FC9578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78666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SOSIAALINEN LUOTTO KESKI-UUDENMAAN HYVINVOINTIALUEELLA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7B6A02-91CC-2104-96DD-78F5071D0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Palvelun järjestäjä ja tuottaja: Työikäisten asiakasohjaus, Taloudellinen tuki ja tukipalvelut</a:t>
            </a:r>
          </a:p>
          <a:p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Luototuksen henkilökunta 02/26: 4 asiakasohjaajaa, 1 vastaava sosiaalityöntekijä (osana muuta työkokonaisuuttaan), Työikäisten </a:t>
            </a:r>
            <a:r>
              <a:rPr lang="fi-FI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asiakasohjauksen</a:t>
            </a:r>
            <a:r>
              <a:rPr lang="fi-FI" kern="100" dirty="0">
                <a:ea typeface="Calibri" panose="020F0502020204030204" pitchFamily="34" charset="0"/>
                <a:cs typeface="Times New Roman" panose="02020603050405020304" pitchFamily="18" charset="0"/>
              </a:rPr>
              <a:t> esihenkilö ja koordinoiva esihenkilö (osana muuta työkokonaisuuttaan)</a:t>
            </a:r>
            <a:endParaRPr lang="fi-FI" i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u="sng" dirty="0">
                <a:ea typeface="Calibri" panose="020F0502020204030204" pitchFamily="34" charset="0"/>
                <a:cs typeface="Times New Roman" panose="02020603050405020304" pitchFamily="18" charset="0"/>
              </a:rPr>
              <a:t>Palvelutoiminta sisältää</a:t>
            </a: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Ensineuvonta/alkukartoitus, hakemusten käsittely, palvelutarpeen arviointi, luottopäätös, luoton maksatus, taloussosiaaliohjaus luoton takaisinmaksun ajan, huojennushakemukset ja –päätökset</a:t>
            </a:r>
          </a:p>
        </p:txBody>
      </p:sp>
    </p:spTree>
    <p:extLst>
      <p:ext uri="{BB962C8B-B14F-4D97-AF65-F5344CB8AC3E}">
        <p14:creationId xmlns:p14="http://schemas.microsoft.com/office/powerpoint/2010/main" val="152343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96D68-EAE8-AD88-3026-9D21D6783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495D2E-DBF4-8584-7BFE-89160FAAE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95539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SOSIAALINEN LUOTTO KESKI-UUDENMAAN HYVINVOINTIALUEELLA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970F06-C847-5509-C7FC-07DDD3EA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Luottoa voidaan myöntää enintään </a:t>
            </a:r>
            <a:r>
              <a:rPr lang="fi-FI" b="1" dirty="0">
                <a:ea typeface="Calibri" panose="020F0502020204030204" pitchFamily="34" charset="0"/>
                <a:cs typeface="Times New Roman" panose="02020603050405020304" pitchFamily="18" charset="0"/>
              </a:rPr>
              <a:t>10 000 euroa </a:t>
            </a: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enintään </a:t>
            </a:r>
            <a:r>
              <a:rPr lang="fi-FI" b="1" dirty="0">
                <a:ea typeface="Calibri" panose="020F0502020204030204" pitchFamily="34" charset="0"/>
                <a:cs typeface="Times New Roman" panose="02020603050405020304" pitchFamily="18" charset="0"/>
              </a:rPr>
              <a:t>kahdeksan (8) vuoden </a:t>
            </a: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laina-ajalla</a:t>
            </a:r>
          </a:p>
          <a:p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Luoton myöntämistä arvioitaessa selvitetään/arviointityö:</a:t>
            </a:r>
          </a:p>
          <a:p>
            <a:pPr marL="457200" indent="-457200">
              <a:buAutoNum type="arabicPeriod"/>
            </a:pP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Luoton tarve, käyttökohde, tarvittava summa (=velan suuruus)</a:t>
            </a:r>
          </a:p>
          <a:p>
            <a:pPr marL="457200" indent="-457200">
              <a:buAutoNum type="arabicPeriod"/>
            </a:pP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Säännölliset tulot laina-ajalle (ansiotulo, etuudet)</a:t>
            </a:r>
          </a:p>
          <a:p>
            <a:pPr marL="457200" indent="-457200">
              <a:buAutoNum type="arabicPeriod"/>
            </a:pPr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Riittävä maksuvara (tehdään aina maksuvaralaskelma)</a:t>
            </a:r>
          </a:p>
          <a:p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Sosiaalisen</a:t>
            </a:r>
            <a:r>
              <a:rPr lang="fi-FI" dirty="0"/>
              <a:t> luototuksen myöntämisen perusteet ja ohjeet luototuksen hakijalle luettavissa Keusoten nettisivuilta</a:t>
            </a:r>
            <a:endParaRPr lang="fi-FI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586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C7ED1-3E1C-66BE-24A1-846C9AADB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C0889E-C4D2-84D2-8342-C08221CD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9289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SOSIAALINEN LUOTTO KESKI-UUDENMAAN HYVINVOINTIALUEELLA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D4A19F-6182-D056-09CD-4E1C4951D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Sosiaalista luottoa haetaan aina sosiaalisen luoton hakemuksella. Hakemus ei ole yleisesti jaettavissa, vaan se lähetetään asiakkaalle postitse tehdyn </a:t>
            </a:r>
            <a:r>
              <a:rPr lang="fi-FI" u="sng" dirty="0">
                <a:ea typeface="Calibri" panose="020F0502020204030204" pitchFamily="34" charset="0"/>
                <a:cs typeface="Times New Roman" panose="02020603050405020304" pitchFamily="18" charset="0"/>
              </a:rPr>
              <a:t>alkukartoituksen/ensiarvion jälkeen</a:t>
            </a:r>
          </a:p>
          <a:p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Hakemuksen ja liitteiden toimittamisen jälkeen asiakkaalle varataan tapaamisaika luoton palvelutarpeen arvion ja maksuvaralaskelman tekemiseksi sekä tarvittaessa lisäliitteiden saamiseksi</a:t>
            </a:r>
          </a:p>
          <a:p>
            <a:r>
              <a:rPr lang="fi-FI" dirty="0">
                <a:ea typeface="Calibri" panose="020F0502020204030204" pitchFamily="34" charset="0"/>
                <a:cs typeface="Times New Roman" panose="02020603050405020304" pitchFamily="18" charset="0"/>
              </a:rPr>
              <a:t>Yleisimmät käyttökohteet, joihin luottoa haetaan:</a:t>
            </a:r>
          </a:p>
          <a:p>
            <a:pPr marL="0" indent="0">
              <a:buNone/>
            </a:pPr>
            <a:r>
              <a:rPr lang="fi-FI" dirty="0">
                <a:solidFill>
                  <a:schemeClr val="dk1"/>
                </a:solidFill>
              </a:rPr>
              <a:t>1 Lainojen yhdistäminen tai ulosottovelan poismaksu </a:t>
            </a:r>
          </a:p>
          <a:p>
            <a:pPr marL="0" indent="0">
              <a:buNone/>
            </a:pPr>
            <a:r>
              <a:rPr lang="fi-FI" dirty="0">
                <a:solidFill>
                  <a:schemeClr val="dk1"/>
                </a:solidFill>
              </a:rPr>
              <a:t>2 Hankinta (kodin laitteet tai kalusteet)</a:t>
            </a:r>
          </a:p>
          <a:p>
            <a:pPr marL="0" indent="0">
              <a:buNone/>
            </a:pPr>
            <a:r>
              <a:rPr lang="fi-FI" dirty="0">
                <a:solidFill>
                  <a:schemeClr val="dk1"/>
                </a:solidFill>
              </a:rPr>
              <a:t>3 Terveydenhuollon menot (esim. hammasoperaatio)</a:t>
            </a:r>
            <a:endParaRPr lang="fi-FI" dirty="0"/>
          </a:p>
          <a:p>
            <a:pPr marL="0" indent="0">
              <a:buNone/>
            </a:pPr>
            <a:endParaRPr lang="fi-FI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11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20111-7B76-8E45-3163-B42081A03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46" y="2161105"/>
            <a:ext cx="6576525" cy="1852755"/>
          </a:xfrm>
        </p:spPr>
        <p:txBody>
          <a:bodyPr/>
          <a:lstStyle/>
          <a:p>
            <a:r>
              <a:rPr lang="fi-FI" dirty="0"/>
              <a:t>KIITOS!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8FF1CEF-5744-FCFB-AF6D-58AECC330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946" y="5106390"/>
            <a:ext cx="6576525" cy="1166873"/>
          </a:xfrm>
        </p:spPr>
        <p:txBody>
          <a:bodyPr/>
          <a:lstStyle/>
          <a:p>
            <a:r>
              <a:rPr lang="fi-FI" i="1" dirty="0"/>
              <a:t>HYVINVOINTIA YHDESSÄ</a:t>
            </a:r>
          </a:p>
        </p:txBody>
      </p:sp>
    </p:spTree>
    <p:extLst>
      <p:ext uri="{BB962C8B-B14F-4D97-AF65-F5344CB8AC3E}">
        <p14:creationId xmlns:p14="http://schemas.microsoft.com/office/powerpoint/2010/main" val="3919596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KEUSOT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32556"/>
      </a:accent1>
      <a:accent2>
        <a:srgbClr val="CA3C3E"/>
      </a:accent2>
      <a:accent3>
        <a:srgbClr val="F7A941"/>
      </a:accent3>
      <a:accent4>
        <a:srgbClr val="246C2F"/>
      </a:accent4>
      <a:accent5>
        <a:srgbClr val="3CA3A1"/>
      </a:accent5>
      <a:accent6>
        <a:srgbClr val="5F3189"/>
      </a:accent6>
      <a:hlink>
        <a:srgbClr val="CA3C3E"/>
      </a:hlink>
      <a:folHlink>
        <a:srgbClr val="032556"/>
      </a:folHlink>
    </a:clrScheme>
    <a:fontScheme name="KEUSOTE_fontti">
      <a:majorFont>
        <a:latin typeface="Lato"/>
        <a:ea typeface=""/>
        <a:cs typeface=""/>
      </a:majorFont>
      <a:minorFont>
        <a:latin typeface="Roboto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567148C74A6094E8090D4C025AF4A88" ma:contentTypeVersion="16" ma:contentTypeDescription="Luo uusi asiakirja." ma:contentTypeScope="" ma:versionID="5041ae813dfd20c6d567dbe23b4b2140">
  <xsd:schema xmlns:xsd="http://www.w3.org/2001/XMLSchema" xmlns:xs="http://www.w3.org/2001/XMLSchema" xmlns:p="http://schemas.microsoft.com/office/2006/metadata/properties" xmlns:ns2="f26187d7-963e-4cfd-b3bf-d733b486cd55" xmlns:ns3="123394f9-2784-402f-a73f-e141beef1801" targetNamespace="http://schemas.microsoft.com/office/2006/metadata/properties" ma:root="true" ma:fieldsID="4d51bca8385eb1ef0fc55ff7675c4d81" ns2:_="" ns3:_="">
    <xsd:import namespace="f26187d7-963e-4cfd-b3bf-d733b486cd55"/>
    <xsd:import namespace="123394f9-2784-402f-a73f-e141beef18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187d7-963e-4cfd-b3bf-d733b486cd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82a8ee72-d4bb-4f07-beeb-c99c3496d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394f9-2784-402f-a73f-e141beef180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982c9a1-a442-47e1-a83c-ced48f00db58}" ma:internalName="TaxCatchAll" ma:showField="CatchAllData" ma:web="123394f9-2784-402f-a73f-e141beef18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3394f9-2784-402f-a73f-e141beef1801" xsi:nil="true"/>
    <lcf76f155ced4ddcb4097134ff3c332f xmlns="f26187d7-963e-4cfd-b3bf-d733b486cd5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4C0D2E-0C4C-4F86-ACDF-0FE7B81F7E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6C04D7-AB2D-40F6-AA81-496D95EF3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6187d7-963e-4cfd-b3bf-d733b486cd55"/>
    <ds:schemaRef ds:uri="123394f9-2784-402f-a73f-e141beef18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B86048-C25D-433A-8CFD-8C7D65DC40C2}">
  <ds:schemaRefs>
    <ds:schemaRef ds:uri="http://schemas.microsoft.com/office/2006/metadata/properties"/>
    <ds:schemaRef ds:uri="http://schemas.microsoft.com/office/infopath/2007/PartnerControls"/>
    <ds:schemaRef ds:uri="123394f9-2784-402f-a73f-e141beef1801"/>
    <ds:schemaRef ds:uri="f26187d7-963e-4cfd-b3bf-d733b486cd5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</TotalTime>
  <Words>214</Words>
  <Application>Microsoft Office PowerPoint</Application>
  <PresentationFormat>Näytössä katseltava diaesitys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Lato</vt:lpstr>
      <vt:lpstr>Roboto</vt:lpstr>
      <vt:lpstr>Times New Roman</vt:lpstr>
      <vt:lpstr>Office-teema</vt:lpstr>
      <vt:lpstr>SOSIAALINEN LUOTOTUS</vt:lpstr>
      <vt:lpstr>SOSIAALINEN LUOTTO KESKI-UUDENMAAN HYVINVOINTIALUEELLA</vt:lpstr>
      <vt:lpstr>SOSIAALINEN LUOTTO KESKI-UUDENMAAN HYVINVOINTIALUEELLA</vt:lpstr>
      <vt:lpstr>SOSIAALINEN LUOTTO KESKI-UUDENMAAN HYVINVOINTIALUEELLA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Standardi, PowerPoint-esitys</dc:title>
  <dc:creator>Mari Villanen</dc:creator>
  <cp:lastModifiedBy>Halonen Elina</cp:lastModifiedBy>
  <cp:revision>41</cp:revision>
  <dcterms:created xsi:type="dcterms:W3CDTF">2021-11-14T19:38:36Z</dcterms:created>
  <dcterms:modified xsi:type="dcterms:W3CDTF">2026-03-11T14:13:06Z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0x010100F567148C74A6094E8090D4C025AF4A88</vt:lpwstr>
  </property>
</Properties>
</file>