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12"/>
  </p:notesMasterIdLst>
  <p:sldIdLst>
    <p:sldId id="256" r:id="rId6"/>
    <p:sldId id="257" r:id="rId7"/>
    <p:sldId id="258" r:id="rId8"/>
    <p:sldId id="259" r:id="rId9"/>
    <p:sldId id="260" r:id="rId10"/>
  </p:sldIdLst>
  <p:sldSz cx="18288000" cy="10287000"/>
  <p:notesSz cx="6858000" cy="9144000"/>
  <p:embeddedFontLst>
    <p:embeddedFont>
      <p:font typeface="Century Gothic Paneuropean" charset="1" panose="020B0502020202020204"/>
      <p:regular r:id="rId11"/>
    </p:embeddedFont>
    <p:embeddedFont>
      <p:font typeface="Montserrat" charset="1" panose="0000050000000000000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fonts/font11.fntdata" Type="http://schemas.openxmlformats.org/officeDocument/2006/relationships/font"/><Relationship Id="rId12" Target="notesMasters/notesMaster1.xml" Type="http://schemas.openxmlformats.org/officeDocument/2006/relationships/notesMaster"/><Relationship Id="rId13" Target="theme/theme2.xml" Type="http://schemas.openxmlformats.org/officeDocument/2006/relationships/theme"/><Relationship Id="rId14" Target="notesSlides/notesSlide1.xml" Type="http://schemas.openxmlformats.org/officeDocument/2006/relationships/notesSlide"/><Relationship Id="rId15" Target="fonts/font15.fntdata" Type="http://schemas.openxmlformats.org/officeDocument/2006/relationships/font"/><Relationship Id="rId16" Target="notesSlides/notesSlide2.xml" Type="http://schemas.openxmlformats.org/officeDocument/2006/relationships/notesSlide"/><Relationship Id="rId17" Target="notesSlides/notesSlide3.xml" Type="http://schemas.openxmlformats.org/officeDocument/2006/relationships/notesSlide"/><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Kyky hoitaa ja suunnitella omia raha-asioitaan (tulojen ja menojen ennakointi, apuna budjettilaskuri, laskujen maksaminen).</a:t>
            </a:r>
          </a:p>
          <a:p>
            <a:r>
              <a:rPr lang="en-US"/>
              <a:t/>
            </a:r>
          </a:p>
          <a:p>
            <a:r>
              <a:rPr lang="en-US"/>
              <a:t>Asioiden hoitaminen (mm. asumiseen liittyvien laskujen säännöllinen maksaminen, hakemusten täyttö, virastoasiointi, varattujen aikojen käyttäminen ja peruminen)</a:t>
            </a:r>
          </a:p>
          <a:p>
            <a:r>
              <a:rPr lang="en-US"/>
              <a:t/>
            </a:r>
          </a:p>
          <a:p>
            <a:r>
              <a:rPr lang="en-US"/>
              <a:t>Kodinhoitoon liittyvät asiat (mm. säännöllinen siivous, pyykkihuolto, ruoanlaitto ja kaupassa käynti)</a:t>
            </a:r>
          </a:p>
          <a:p>
            <a:r>
              <a:rPr lang="en-US"/>
              <a:t/>
            </a:r>
          </a:p>
          <a:p>
            <a:r>
              <a:rPr lang="en-US"/>
              <a:t>Kodin huoltotyöt (mm. säännöllinen lattiakaivojen ja hajulukkojen puhdistus, liesituulettimien suodattimien, sulakkeiden vaihto, palovaroittimen toimivuus ja huolto)</a:t>
            </a:r>
          </a:p>
          <a:p>
            <a:r>
              <a:rPr lang="en-US"/>
              <a:t>Riskien minimointi (mm. pesukoneita käytetään vain kotona ollessa, hanat ja sähkölaitteet suljetaan käytön jälkeen, asunnon kuntoon liittyvistä epäkohdista ilmoitetaan taloyhtiön huoltoon, syttyviä materiaaleja ei säilytetä lieden lähettyvillä, rikkinäiset sähkölaitteet korvataan uusilla, rahaa olisi hyvä olla yllättäviä menoja varten)</a:t>
            </a:r>
          </a:p>
          <a:p>
            <a:r>
              <a:rPr lang="en-US"/>
              <a:t/>
            </a:r>
          </a:p>
          <a:p>
            <a:r>
              <a:rPr lang="en-US"/>
              <a:t>Järjestyssääntöjen noudattaminen ja taloyhtiön tiedotteiden lukeminen (esim, että tietää milloin vesikatko tms.)</a:t>
            </a:r>
          </a:p>
          <a:p>
            <a:r>
              <a:rPr lang="en-US"/>
              <a:t/>
            </a:r>
          </a:p>
          <a:p>
            <a:r>
              <a:rPr lang="en-US"/>
              <a:t>Toimivat naapurisuhteet (luo turvallisuutta asumiseen)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Vuokranantajan on huolehdittava siitä, että asunto on hyvässä kunnossa ja, että esim. lämmitys, jääkaappi ja liesi toimivat . </a:t>
            </a:r>
          </a:p>
          <a:p>
            <a:r>
              <a:rPr lang="en-US"/>
              <a:t>Vuokralaisella on oikeus purkaa sopimus, jos asunnon käyttämisestä aiheutuu hänelle terveydellistä vaaraa (esim. homevaurio), tai jos vuokranantaja ei huolehdi välttämättömistä korjauksista.</a:t>
            </a:r>
          </a:p>
          <a:p>
            <a:r>
              <a:rPr lang="en-US"/>
              <a:t>Jos osa asunnosta on käyttökelvoton esim. putkiremontin takia, vuokralaisella on oikeus vuokran alennukseen . </a:t>
            </a:r>
          </a:p>
          <a:p>
            <a:r>
              <a:rPr lang="en-US"/>
              <a:t>Vuokranantaja ei voi irtisanoa vuokrasopimusta ilman hyvää syytä:</a:t>
            </a:r>
          </a:p>
          <a:p>
            <a:r>
              <a:rPr lang="en-US"/>
              <a:t> Vuokranantajan irtisanomisperusteita ei ole lueteltu laissa. </a:t>
            </a:r>
          </a:p>
          <a:p>
            <a:r>
              <a:rPr lang="en-US"/>
              <a:t> Perusteen on kuitenkin oltava hyvän vuokratavan mukainen. </a:t>
            </a:r>
          </a:p>
          <a:p>
            <a:r>
              <a:rPr lang="en-US"/>
              <a:t> Sellaisia ovat mm: </a:t>
            </a:r>
          </a:p>
          <a:p>
            <a:r>
              <a:rPr lang="en-US"/>
              <a:t>  -Sopimusrikkomus </a:t>
            </a:r>
          </a:p>
          <a:p>
            <a:r>
              <a:rPr lang="en-US"/>
              <a:t>  -Laaja peruskorjaus </a:t>
            </a:r>
          </a:p>
          <a:p>
            <a:r>
              <a:rPr lang="en-US"/>
              <a:t>  -Tarve saada huoneisto omaan tai perheenjäsenen käyttöön </a:t>
            </a:r>
          </a:p>
          <a:p>
            <a:r>
              <a:rPr lang="en-US"/>
              <a:t>Vuokranantaja ei saa tulla vuokra-asuntoon sopimatta siitä vuokralaisen kanssa.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Kerro Oulu-case:</a:t>
            </a:r>
          </a:p>
          <a:p>
            <a:r>
              <a:rPr lang="en-US"/>
              <a:t>Asukkaan vedenkulutus oli erittäin mittava -&gt; siis usean kymmenenkertainen muihin asukkaisiin nähden. Kiinteistö lähti selvittämään asiaa, koska ajatus oli että putki vuotaa tms. Mitään kiinteistön huollon mukaista ongelmaa ei löytynyt, joten asukasta haastateltiin. Asukkaan elämäntavassa ei mitään poikkeavaa, mutta asuntoon mentäessä selvisi kiinteistön edustajalle että wc-pytty lorisee (ei siis vain jää lorisemaan kun on vetänyt, vaan lorisee koko ajan). Asukas sanoi, että juu kyllä se on lorissut siellä jo melkein puoli vuotta, mutta ei se ääni häiritse häntä. Vettä oli lorissut 1 litra minuutissa n 6kk ajan. Vesimaksu oli hiukan alle 10 000e (nuorelle jäi puolet maksettavaksi). Tätä tarkoittaa ilmoitusvelvollisuus!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 Id="rId4"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6.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246370" y="2366872"/>
            <a:ext cx="13041630" cy="5553256"/>
            <a:chOff x="0" y="0"/>
            <a:chExt cx="3434833" cy="1462586"/>
          </a:xfrm>
        </p:grpSpPr>
        <p:sp>
          <p:nvSpPr>
            <p:cNvPr name="Freeform 3" id="3"/>
            <p:cNvSpPr/>
            <p:nvPr/>
          </p:nvSpPr>
          <p:spPr>
            <a:xfrm flipH="false" flipV="false" rot="0">
              <a:off x="0" y="0"/>
              <a:ext cx="3434833" cy="1462586"/>
            </a:xfrm>
            <a:custGeom>
              <a:avLst/>
              <a:gdLst/>
              <a:ahLst/>
              <a:cxnLst/>
              <a:rect r="r" b="b" t="t" l="l"/>
              <a:pathLst>
                <a:path h="1462586" w="3434833">
                  <a:moveTo>
                    <a:pt x="0" y="0"/>
                  </a:moveTo>
                  <a:lnTo>
                    <a:pt x="3434833" y="0"/>
                  </a:lnTo>
                  <a:lnTo>
                    <a:pt x="3434833" y="1462586"/>
                  </a:lnTo>
                  <a:lnTo>
                    <a:pt x="0" y="1462586"/>
                  </a:lnTo>
                  <a:close/>
                </a:path>
              </a:pathLst>
            </a:custGeom>
            <a:solidFill>
              <a:srgbClr val="1C6B94"/>
            </a:solidFill>
          </p:spPr>
        </p:sp>
        <p:sp>
          <p:nvSpPr>
            <p:cNvPr name="TextBox 4" id="4"/>
            <p:cNvSpPr txBox="true"/>
            <p:nvPr/>
          </p:nvSpPr>
          <p:spPr>
            <a:xfrm>
              <a:off x="0" y="-47625"/>
              <a:ext cx="3434833" cy="1510211"/>
            </a:xfrm>
            <a:prstGeom prst="rect">
              <a:avLst/>
            </a:prstGeom>
          </p:spPr>
          <p:txBody>
            <a:bodyPr anchor="ctr" rtlCol="false" tIns="50800" lIns="50800" bIns="50800" rIns="50800"/>
            <a:lstStyle/>
            <a:p>
              <a:pPr algn="ctr">
                <a:lnSpc>
                  <a:spcPts val="3357"/>
                </a:lnSpc>
              </a:pPr>
            </a:p>
          </p:txBody>
        </p:sp>
      </p:grpSp>
      <p:grpSp>
        <p:nvGrpSpPr>
          <p:cNvPr name="Group 5" id="5"/>
          <p:cNvGrpSpPr/>
          <p:nvPr/>
        </p:nvGrpSpPr>
        <p:grpSpPr>
          <a:xfrm rot="0">
            <a:off x="408900" y="476515"/>
            <a:ext cx="2398456" cy="669083"/>
            <a:chOff x="0" y="0"/>
            <a:chExt cx="3197942" cy="892111"/>
          </a:xfrm>
        </p:grpSpPr>
        <p:grpSp>
          <p:nvGrpSpPr>
            <p:cNvPr name="Group 6" id="6"/>
            <p:cNvGrpSpPr/>
            <p:nvPr/>
          </p:nvGrpSpPr>
          <p:grpSpPr>
            <a:xfrm rot="0">
              <a:off x="0" y="0"/>
              <a:ext cx="892111" cy="892111"/>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3E1F1"/>
              </a:solidFill>
            </p:spPr>
          </p:sp>
          <p:sp>
            <p:nvSpPr>
              <p:cNvPr name="TextBox 8" id="8"/>
              <p:cNvSpPr txBox="true"/>
              <p:nvPr/>
            </p:nvSpPr>
            <p:spPr>
              <a:xfrm>
                <a:off x="76200" y="28575"/>
                <a:ext cx="660400" cy="708025"/>
              </a:xfrm>
              <a:prstGeom prst="rect">
                <a:avLst/>
              </a:prstGeom>
            </p:spPr>
            <p:txBody>
              <a:bodyPr anchor="ctr" rtlCol="false" tIns="50800" lIns="50800" bIns="50800" rIns="50800"/>
              <a:lstStyle/>
              <a:p>
                <a:pPr algn="ctr">
                  <a:lnSpc>
                    <a:spcPts val="3357"/>
                  </a:lnSpc>
                </a:pPr>
              </a:p>
            </p:txBody>
          </p:sp>
        </p:grpSp>
        <p:grpSp>
          <p:nvGrpSpPr>
            <p:cNvPr name="Group 9" id="9"/>
            <p:cNvGrpSpPr/>
            <p:nvPr/>
          </p:nvGrpSpPr>
          <p:grpSpPr>
            <a:xfrm rot="0">
              <a:off x="1126548" y="0"/>
              <a:ext cx="892111" cy="892111"/>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3E1F1"/>
              </a:solidFill>
            </p:spPr>
          </p:sp>
          <p:sp>
            <p:nvSpPr>
              <p:cNvPr name="TextBox 11" id="11"/>
              <p:cNvSpPr txBox="true"/>
              <p:nvPr/>
            </p:nvSpPr>
            <p:spPr>
              <a:xfrm>
                <a:off x="76200" y="28575"/>
                <a:ext cx="660400" cy="708025"/>
              </a:xfrm>
              <a:prstGeom prst="rect">
                <a:avLst/>
              </a:prstGeom>
            </p:spPr>
            <p:txBody>
              <a:bodyPr anchor="ctr" rtlCol="false" tIns="50800" lIns="50800" bIns="50800" rIns="50800"/>
              <a:lstStyle/>
              <a:p>
                <a:pPr algn="ctr">
                  <a:lnSpc>
                    <a:spcPts val="3357"/>
                  </a:lnSpc>
                </a:pPr>
              </a:p>
            </p:txBody>
          </p:sp>
        </p:grpSp>
        <p:grpSp>
          <p:nvGrpSpPr>
            <p:cNvPr name="Group 12" id="12"/>
            <p:cNvGrpSpPr/>
            <p:nvPr/>
          </p:nvGrpSpPr>
          <p:grpSpPr>
            <a:xfrm rot="0">
              <a:off x="2305831" y="0"/>
              <a:ext cx="892111" cy="892111"/>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3E1F1"/>
              </a:solidFill>
            </p:spPr>
          </p:sp>
          <p:sp>
            <p:nvSpPr>
              <p:cNvPr name="TextBox 14" id="14"/>
              <p:cNvSpPr txBox="true"/>
              <p:nvPr/>
            </p:nvSpPr>
            <p:spPr>
              <a:xfrm>
                <a:off x="76200" y="28575"/>
                <a:ext cx="660400" cy="708025"/>
              </a:xfrm>
              <a:prstGeom prst="rect">
                <a:avLst/>
              </a:prstGeom>
            </p:spPr>
            <p:txBody>
              <a:bodyPr anchor="ctr" rtlCol="false" tIns="50800" lIns="50800" bIns="50800" rIns="50800"/>
              <a:lstStyle/>
              <a:p>
                <a:pPr algn="ctr">
                  <a:lnSpc>
                    <a:spcPts val="3357"/>
                  </a:lnSpc>
                </a:pPr>
              </a:p>
            </p:txBody>
          </p:sp>
        </p:grpSp>
      </p:grpSp>
      <p:sp>
        <p:nvSpPr>
          <p:cNvPr name="Freeform 15" id="15"/>
          <p:cNvSpPr/>
          <p:nvPr/>
        </p:nvSpPr>
        <p:spPr>
          <a:xfrm flipH="false" flipV="false" rot="0">
            <a:off x="16529908" y="8694618"/>
            <a:ext cx="1458784" cy="1458784"/>
          </a:xfrm>
          <a:custGeom>
            <a:avLst/>
            <a:gdLst/>
            <a:ahLst/>
            <a:cxnLst/>
            <a:rect r="r" b="b" t="t" l="l"/>
            <a:pathLst>
              <a:path h="1458784" w="1458784">
                <a:moveTo>
                  <a:pt x="0" y="0"/>
                </a:moveTo>
                <a:lnTo>
                  <a:pt x="1458784" y="0"/>
                </a:lnTo>
                <a:lnTo>
                  <a:pt x="1458784" y="1458784"/>
                </a:lnTo>
                <a:lnTo>
                  <a:pt x="0" y="1458784"/>
                </a:lnTo>
                <a:lnTo>
                  <a:pt x="0" y="0"/>
                </a:lnTo>
                <a:close/>
              </a:path>
            </a:pathLst>
          </a:custGeom>
          <a:blipFill>
            <a:blip r:embed="rId2"/>
            <a:stretch>
              <a:fillRect l="0" t="0" r="0" b="0"/>
            </a:stretch>
          </a:blipFill>
        </p:spPr>
      </p:sp>
      <p:grpSp>
        <p:nvGrpSpPr>
          <p:cNvPr name="Group 16" id="16"/>
          <p:cNvGrpSpPr/>
          <p:nvPr/>
        </p:nvGrpSpPr>
        <p:grpSpPr>
          <a:xfrm rot="0">
            <a:off x="-306886" y="2366872"/>
            <a:ext cx="5553256" cy="5553256"/>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blipFill>
              <a:blip r:embed="rId3"/>
              <a:stretch>
                <a:fillRect l="0" t="-16747" r="0" b="-16747"/>
              </a:stretch>
            </a:blipFill>
          </p:spPr>
        </p:sp>
      </p:grpSp>
      <p:sp>
        <p:nvSpPr>
          <p:cNvPr name="TextBox 18" id="18"/>
          <p:cNvSpPr txBox="true"/>
          <p:nvPr/>
        </p:nvSpPr>
        <p:spPr>
          <a:xfrm rot="0">
            <a:off x="5459331" y="2409150"/>
            <a:ext cx="12828669" cy="2619217"/>
          </a:xfrm>
          <a:prstGeom prst="rect">
            <a:avLst/>
          </a:prstGeom>
        </p:spPr>
        <p:txBody>
          <a:bodyPr anchor="t" rtlCol="false" tIns="0" lIns="0" bIns="0" rIns="0">
            <a:spAutoFit/>
          </a:bodyPr>
          <a:lstStyle/>
          <a:p>
            <a:pPr algn="ctr">
              <a:lnSpc>
                <a:spcPts val="10508"/>
              </a:lnSpc>
            </a:pPr>
            <a:r>
              <a:rPr lang="en-US" sz="7506" spc="1771">
                <a:solidFill>
                  <a:srgbClr val="FEFEFE"/>
                </a:solidFill>
                <a:latin typeface="Century Gothic Paneuropean"/>
                <a:ea typeface="Century Gothic Paneuropean"/>
                <a:cs typeface="Century Gothic Paneuropean"/>
                <a:sym typeface="Century Gothic Paneuropean"/>
              </a:rPr>
              <a:t>HYVÄN ASUMISEN </a:t>
            </a:r>
          </a:p>
          <a:p>
            <a:pPr algn="ctr">
              <a:lnSpc>
                <a:spcPts val="10508"/>
              </a:lnSpc>
            </a:pPr>
            <a:r>
              <a:rPr lang="en-US" sz="7506" spc="1771">
                <a:solidFill>
                  <a:srgbClr val="FEFEFE"/>
                </a:solidFill>
                <a:latin typeface="Century Gothic Paneuropean"/>
                <a:ea typeface="Century Gothic Paneuropean"/>
                <a:cs typeface="Century Gothic Paneuropean"/>
                <a:sym typeface="Century Gothic Paneuropean"/>
              </a:rPr>
              <a:t>EDELLYTYKSET: </a:t>
            </a:r>
          </a:p>
        </p:txBody>
      </p:sp>
      <p:sp>
        <p:nvSpPr>
          <p:cNvPr name="TextBox 19" id="19"/>
          <p:cNvSpPr txBox="true"/>
          <p:nvPr/>
        </p:nvSpPr>
        <p:spPr>
          <a:xfrm rot="0">
            <a:off x="5246370" y="6865764"/>
            <a:ext cx="13041630" cy="712544"/>
          </a:xfrm>
          <a:prstGeom prst="rect">
            <a:avLst/>
          </a:prstGeom>
        </p:spPr>
        <p:txBody>
          <a:bodyPr anchor="t" rtlCol="false" tIns="0" lIns="0" bIns="0" rIns="0">
            <a:spAutoFit/>
          </a:bodyPr>
          <a:lstStyle/>
          <a:p>
            <a:pPr algn="ctr">
              <a:lnSpc>
                <a:spcPts val="5880"/>
              </a:lnSpc>
            </a:pPr>
            <a:r>
              <a:rPr lang="en-US" sz="4200">
                <a:solidFill>
                  <a:srgbClr val="FEFEFE"/>
                </a:solidFill>
                <a:latin typeface="Century Gothic Paneuropean"/>
                <a:ea typeface="Century Gothic Paneuropean"/>
                <a:cs typeface="Century Gothic Paneuropean"/>
                <a:sym typeface="Century Gothic Paneuropean"/>
              </a:rPr>
              <a:t>Hyvinkään Nuorisoasuntoyhdistys ry</a:t>
            </a:r>
          </a:p>
        </p:txBody>
      </p:sp>
      <p:sp>
        <p:nvSpPr>
          <p:cNvPr name="TextBox 20" id="20"/>
          <p:cNvSpPr txBox="true"/>
          <p:nvPr/>
        </p:nvSpPr>
        <p:spPr>
          <a:xfrm rot="0">
            <a:off x="5246370" y="5057775"/>
            <a:ext cx="13041630" cy="795432"/>
          </a:xfrm>
          <a:prstGeom prst="rect">
            <a:avLst/>
          </a:prstGeom>
        </p:spPr>
        <p:txBody>
          <a:bodyPr anchor="t" rtlCol="false" tIns="0" lIns="0" bIns="0" rIns="0">
            <a:spAutoFit/>
          </a:bodyPr>
          <a:lstStyle/>
          <a:p>
            <a:pPr algn="ctr">
              <a:lnSpc>
                <a:spcPts val="6553"/>
              </a:lnSpc>
              <a:spcBef>
                <a:spcPct val="0"/>
              </a:spcBef>
            </a:pPr>
            <a:r>
              <a:rPr lang="en-US" sz="4680">
                <a:solidFill>
                  <a:srgbClr val="FEFEFE"/>
                </a:solidFill>
                <a:latin typeface="Century Gothic Paneuropean"/>
                <a:ea typeface="Century Gothic Paneuropean"/>
                <a:cs typeface="Century Gothic Paneuropean"/>
                <a:sym typeface="Century Gothic Paneuropean"/>
              </a:rPr>
              <a:t>vuokralaisen oikeudet ja velvollisuudet</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08900" y="476515"/>
            <a:ext cx="2398456" cy="669083"/>
            <a:chOff x="0" y="0"/>
            <a:chExt cx="3197942" cy="892111"/>
          </a:xfrm>
        </p:grpSpPr>
        <p:grpSp>
          <p:nvGrpSpPr>
            <p:cNvPr name="Group 3" id="3"/>
            <p:cNvGrpSpPr/>
            <p:nvPr/>
          </p:nvGrpSpPr>
          <p:grpSpPr>
            <a:xfrm rot="0">
              <a:off x="0" y="0"/>
              <a:ext cx="892111" cy="892111"/>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3E1F1"/>
              </a:solidFill>
            </p:spPr>
          </p:sp>
          <p:sp>
            <p:nvSpPr>
              <p:cNvPr name="TextBox 5" id="5"/>
              <p:cNvSpPr txBox="true"/>
              <p:nvPr/>
            </p:nvSpPr>
            <p:spPr>
              <a:xfrm>
                <a:off x="76200" y="28575"/>
                <a:ext cx="660400" cy="708025"/>
              </a:xfrm>
              <a:prstGeom prst="rect">
                <a:avLst/>
              </a:prstGeom>
            </p:spPr>
            <p:txBody>
              <a:bodyPr anchor="ctr" rtlCol="false" tIns="50800" lIns="50800" bIns="50800" rIns="50800"/>
              <a:lstStyle/>
              <a:p>
                <a:pPr algn="ctr">
                  <a:lnSpc>
                    <a:spcPts val="3357"/>
                  </a:lnSpc>
                </a:pPr>
              </a:p>
            </p:txBody>
          </p:sp>
        </p:grpSp>
        <p:grpSp>
          <p:nvGrpSpPr>
            <p:cNvPr name="Group 6" id="6"/>
            <p:cNvGrpSpPr/>
            <p:nvPr/>
          </p:nvGrpSpPr>
          <p:grpSpPr>
            <a:xfrm rot="0">
              <a:off x="1126548" y="0"/>
              <a:ext cx="892111" cy="892111"/>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3E1F1"/>
              </a:solidFill>
            </p:spPr>
          </p:sp>
          <p:sp>
            <p:nvSpPr>
              <p:cNvPr name="TextBox 8" id="8"/>
              <p:cNvSpPr txBox="true"/>
              <p:nvPr/>
            </p:nvSpPr>
            <p:spPr>
              <a:xfrm>
                <a:off x="76200" y="28575"/>
                <a:ext cx="660400" cy="708025"/>
              </a:xfrm>
              <a:prstGeom prst="rect">
                <a:avLst/>
              </a:prstGeom>
            </p:spPr>
            <p:txBody>
              <a:bodyPr anchor="ctr" rtlCol="false" tIns="50800" lIns="50800" bIns="50800" rIns="50800"/>
              <a:lstStyle/>
              <a:p>
                <a:pPr algn="ctr">
                  <a:lnSpc>
                    <a:spcPts val="3357"/>
                  </a:lnSpc>
                </a:pPr>
              </a:p>
            </p:txBody>
          </p:sp>
        </p:grpSp>
        <p:grpSp>
          <p:nvGrpSpPr>
            <p:cNvPr name="Group 9" id="9"/>
            <p:cNvGrpSpPr/>
            <p:nvPr/>
          </p:nvGrpSpPr>
          <p:grpSpPr>
            <a:xfrm rot="0">
              <a:off x="2305831" y="0"/>
              <a:ext cx="892111" cy="892111"/>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3E1F1"/>
              </a:solidFill>
            </p:spPr>
          </p:sp>
          <p:sp>
            <p:nvSpPr>
              <p:cNvPr name="TextBox 11" id="11"/>
              <p:cNvSpPr txBox="true"/>
              <p:nvPr/>
            </p:nvSpPr>
            <p:spPr>
              <a:xfrm>
                <a:off x="76200" y="28575"/>
                <a:ext cx="660400" cy="708025"/>
              </a:xfrm>
              <a:prstGeom prst="rect">
                <a:avLst/>
              </a:prstGeom>
            </p:spPr>
            <p:txBody>
              <a:bodyPr anchor="ctr" rtlCol="false" tIns="50800" lIns="50800" bIns="50800" rIns="50800"/>
              <a:lstStyle/>
              <a:p>
                <a:pPr algn="ctr">
                  <a:lnSpc>
                    <a:spcPts val="3357"/>
                  </a:lnSpc>
                </a:pPr>
              </a:p>
            </p:txBody>
          </p:sp>
        </p:grpSp>
      </p:grpSp>
      <p:sp>
        <p:nvSpPr>
          <p:cNvPr name="Freeform 12" id="12"/>
          <p:cNvSpPr/>
          <p:nvPr/>
        </p:nvSpPr>
        <p:spPr>
          <a:xfrm flipH="false" flipV="false" rot="0">
            <a:off x="16529908" y="8694618"/>
            <a:ext cx="1458784" cy="1458784"/>
          </a:xfrm>
          <a:custGeom>
            <a:avLst/>
            <a:gdLst/>
            <a:ahLst/>
            <a:cxnLst/>
            <a:rect r="r" b="b" t="t" l="l"/>
            <a:pathLst>
              <a:path h="1458784" w="1458784">
                <a:moveTo>
                  <a:pt x="0" y="0"/>
                </a:moveTo>
                <a:lnTo>
                  <a:pt x="1458784" y="0"/>
                </a:lnTo>
                <a:lnTo>
                  <a:pt x="1458784" y="1458784"/>
                </a:lnTo>
                <a:lnTo>
                  <a:pt x="0" y="1458784"/>
                </a:lnTo>
                <a:lnTo>
                  <a:pt x="0" y="0"/>
                </a:lnTo>
                <a:close/>
              </a:path>
            </a:pathLst>
          </a:custGeom>
          <a:blipFill>
            <a:blip r:embed="rId3"/>
            <a:stretch>
              <a:fillRect l="0" t="0" r="0" b="0"/>
            </a:stretch>
          </a:blipFill>
        </p:spPr>
      </p:sp>
      <p:grpSp>
        <p:nvGrpSpPr>
          <p:cNvPr name="Group 13" id="13"/>
          <p:cNvGrpSpPr/>
          <p:nvPr/>
        </p:nvGrpSpPr>
        <p:grpSpPr>
          <a:xfrm rot="0">
            <a:off x="6782081" y="7669281"/>
            <a:ext cx="4014820" cy="2050674"/>
            <a:chOff x="0" y="0"/>
            <a:chExt cx="1057401" cy="540095"/>
          </a:xfrm>
        </p:grpSpPr>
        <p:sp>
          <p:nvSpPr>
            <p:cNvPr name="Freeform 14" id="14"/>
            <p:cNvSpPr/>
            <p:nvPr/>
          </p:nvSpPr>
          <p:spPr>
            <a:xfrm flipH="false" flipV="false" rot="0">
              <a:off x="0" y="0"/>
              <a:ext cx="1057401" cy="540095"/>
            </a:xfrm>
            <a:custGeom>
              <a:avLst/>
              <a:gdLst/>
              <a:ahLst/>
              <a:cxnLst/>
              <a:rect r="r" b="b" t="t" l="l"/>
              <a:pathLst>
                <a:path h="540095" w="1057401">
                  <a:moveTo>
                    <a:pt x="98345" y="0"/>
                  </a:moveTo>
                  <a:lnTo>
                    <a:pt x="959056" y="0"/>
                  </a:lnTo>
                  <a:cubicBezTo>
                    <a:pt x="985139" y="0"/>
                    <a:pt x="1010153" y="10361"/>
                    <a:pt x="1028596" y="28805"/>
                  </a:cubicBezTo>
                  <a:cubicBezTo>
                    <a:pt x="1047040" y="47248"/>
                    <a:pt x="1057401" y="72262"/>
                    <a:pt x="1057401" y="98345"/>
                  </a:cubicBezTo>
                  <a:lnTo>
                    <a:pt x="1057401" y="441750"/>
                  </a:lnTo>
                  <a:cubicBezTo>
                    <a:pt x="1057401" y="467833"/>
                    <a:pt x="1047040" y="492847"/>
                    <a:pt x="1028596" y="511290"/>
                  </a:cubicBezTo>
                  <a:cubicBezTo>
                    <a:pt x="1010153" y="529734"/>
                    <a:pt x="985139" y="540095"/>
                    <a:pt x="959056" y="540095"/>
                  </a:cubicBezTo>
                  <a:lnTo>
                    <a:pt x="98345" y="540095"/>
                  </a:lnTo>
                  <a:cubicBezTo>
                    <a:pt x="72262" y="540095"/>
                    <a:pt x="47248" y="529734"/>
                    <a:pt x="28805" y="511290"/>
                  </a:cubicBezTo>
                  <a:cubicBezTo>
                    <a:pt x="10361" y="492847"/>
                    <a:pt x="0" y="467833"/>
                    <a:pt x="0" y="441750"/>
                  </a:cubicBezTo>
                  <a:lnTo>
                    <a:pt x="0" y="98345"/>
                  </a:lnTo>
                  <a:cubicBezTo>
                    <a:pt x="0" y="72262"/>
                    <a:pt x="10361" y="47248"/>
                    <a:pt x="28805" y="28805"/>
                  </a:cubicBezTo>
                  <a:cubicBezTo>
                    <a:pt x="47248" y="10361"/>
                    <a:pt x="72262" y="0"/>
                    <a:pt x="98345" y="0"/>
                  </a:cubicBezTo>
                  <a:close/>
                </a:path>
              </a:pathLst>
            </a:custGeom>
            <a:solidFill>
              <a:srgbClr val="C3E1F1"/>
            </a:solidFill>
          </p:spPr>
        </p:sp>
        <p:sp>
          <p:nvSpPr>
            <p:cNvPr name="TextBox 15" id="15"/>
            <p:cNvSpPr txBox="true"/>
            <p:nvPr/>
          </p:nvSpPr>
          <p:spPr>
            <a:xfrm>
              <a:off x="0" y="-28575"/>
              <a:ext cx="1057401" cy="568670"/>
            </a:xfrm>
            <a:prstGeom prst="rect">
              <a:avLst/>
            </a:prstGeom>
          </p:spPr>
          <p:txBody>
            <a:bodyPr anchor="ctr" rtlCol="false" tIns="50800" lIns="50800" bIns="50800" rIns="50800"/>
            <a:lstStyle/>
            <a:p>
              <a:pPr algn="ctr">
                <a:lnSpc>
                  <a:spcPts val="2353"/>
                </a:lnSpc>
              </a:pPr>
            </a:p>
          </p:txBody>
        </p:sp>
      </p:grpSp>
      <p:grpSp>
        <p:nvGrpSpPr>
          <p:cNvPr name="Group 16" id="16"/>
          <p:cNvGrpSpPr/>
          <p:nvPr/>
        </p:nvGrpSpPr>
        <p:grpSpPr>
          <a:xfrm rot="0">
            <a:off x="11955141" y="3393661"/>
            <a:ext cx="4014820" cy="2251857"/>
            <a:chOff x="0" y="0"/>
            <a:chExt cx="1057401" cy="593082"/>
          </a:xfrm>
        </p:grpSpPr>
        <p:sp>
          <p:nvSpPr>
            <p:cNvPr name="Freeform 17" id="17"/>
            <p:cNvSpPr/>
            <p:nvPr/>
          </p:nvSpPr>
          <p:spPr>
            <a:xfrm flipH="false" flipV="false" rot="0">
              <a:off x="0" y="0"/>
              <a:ext cx="1057401" cy="593082"/>
            </a:xfrm>
            <a:custGeom>
              <a:avLst/>
              <a:gdLst/>
              <a:ahLst/>
              <a:cxnLst/>
              <a:rect r="r" b="b" t="t" l="l"/>
              <a:pathLst>
                <a:path h="593082" w="1057401">
                  <a:moveTo>
                    <a:pt x="98345" y="0"/>
                  </a:moveTo>
                  <a:lnTo>
                    <a:pt x="959056" y="0"/>
                  </a:lnTo>
                  <a:cubicBezTo>
                    <a:pt x="985139" y="0"/>
                    <a:pt x="1010153" y="10361"/>
                    <a:pt x="1028596" y="28805"/>
                  </a:cubicBezTo>
                  <a:cubicBezTo>
                    <a:pt x="1047040" y="47248"/>
                    <a:pt x="1057401" y="72262"/>
                    <a:pt x="1057401" y="98345"/>
                  </a:cubicBezTo>
                  <a:lnTo>
                    <a:pt x="1057401" y="494737"/>
                  </a:lnTo>
                  <a:cubicBezTo>
                    <a:pt x="1057401" y="520819"/>
                    <a:pt x="1047040" y="545834"/>
                    <a:pt x="1028596" y="564277"/>
                  </a:cubicBezTo>
                  <a:cubicBezTo>
                    <a:pt x="1010153" y="582720"/>
                    <a:pt x="985139" y="593082"/>
                    <a:pt x="959056" y="593082"/>
                  </a:cubicBezTo>
                  <a:lnTo>
                    <a:pt x="98345" y="593082"/>
                  </a:lnTo>
                  <a:cubicBezTo>
                    <a:pt x="72262" y="593082"/>
                    <a:pt x="47248" y="582720"/>
                    <a:pt x="28805" y="564277"/>
                  </a:cubicBezTo>
                  <a:cubicBezTo>
                    <a:pt x="10361" y="545834"/>
                    <a:pt x="0" y="520819"/>
                    <a:pt x="0" y="494737"/>
                  </a:cubicBezTo>
                  <a:lnTo>
                    <a:pt x="0" y="98345"/>
                  </a:lnTo>
                  <a:cubicBezTo>
                    <a:pt x="0" y="72262"/>
                    <a:pt x="10361" y="47248"/>
                    <a:pt x="28805" y="28805"/>
                  </a:cubicBezTo>
                  <a:cubicBezTo>
                    <a:pt x="47248" y="10361"/>
                    <a:pt x="72262" y="0"/>
                    <a:pt x="98345" y="0"/>
                  </a:cubicBezTo>
                  <a:close/>
                </a:path>
              </a:pathLst>
            </a:custGeom>
            <a:solidFill>
              <a:srgbClr val="C3E1F1"/>
            </a:solidFill>
          </p:spPr>
        </p:sp>
        <p:sp>
          <p:nvSpPr>
            <p:cNvPr name="TextBox 18" id="18"/>
            <p:cNvSpPr txBox="true"/>
            <p:nvPr/>
          </p:nvSpPr>
          <p:spPr>
            <a:xfrm>
              <a:off x="0" y="-28575"/>
              <a:ext cx="1057401" cy="621657"/>
            </a:xfrm>
            <a:prstGeom prst="rect">
              <a:avLst/>
            </a:prstGeom>
          </p:spPr>
          <p:txBody>
            <a:bodyPr anchor="ctr" rtlCol="false" tIns="50800" lIns="50800" bIns="50800" rIns="50800"/>
            <a:lstStyle/>
            <a:p>
              <a:pPr algn="ctr">
                <a:lnSpc>
                  <a:spcPts val="2353"/>
                </a:lnSpc>
              </a:pPr>
            </a:p>
          </p:txBody>
        </p:sp>
      </p:grpSp>
      <p:sp>
        <p:nvSpPr>
          <p:cNvPr name="Freeform 19" id="19"/>
          <p:cNvSpPr/>
          <p:nvPr/>
        </p:nvSpPr>
        <p:spPr>
          <a:xfrm flipH="false" flipV="false" rot="0">
            <a:off x="5809316" y="2477648"/>
            <a:ext cx="6098200" cy="6098200"/>
          </a:xfrm>
          <a:custGeom>
            <a:avLst/>
            <a:gdLst/>
            <a:ahLst/>
            <a:cxnLst/>
            <a:rect r="r" b="b" t="t" l="l"/>
            <a:pathLst>
              <a:path h="6098200" w="6098200">
                <a:moveTo>
                  <a:pt x="0" y="0"/>
                </a:moveTo>
                <a:lnTo>
                  <a:pt x="6098200" y="0"/>
                </a:lnTo>
                <a:lnTo>
                  <a:pt x="6098200" y="6098200"/>
                </a:lnTo>
                <a:lnTo>
                  <a:pt x="0" y="6098200"/>
                </a:lnTo>
                <a:lnTo>
                  <a:pt x="0" y="0"/>
                </a:lnTo>
                <a:close/>
              </a:path>
            </a:pathLst>
          </a:custGeom>
          <a:blipFill>
            <a:blip r:embed="rId4"/>
            <a:stretch>
              <a:fillRect l="0" t="0" r="0" b="0"/>
            </a:stretch>
          </a:blipFill>
        </p:spPr>
      </p:sp>
      <p:grpSp>
        <p:nvGrpSpPr>
          <p:cNvPr name="Group 20" id="20"/>
          <p:cNvGrpSpPr/>
          <p:nvPr/>
        </p:nvGrpSpPr>
        <p:grpSpPr>
          <a:xfrm rot="0">
            <a:off x="1750109" y="3378722"/>
            <a:ext cx="4014820" cy="2266796"/>
            <a:chOff x="0" y="0"/>
            <a:chExt cx="1057401" cy="597016"/>
          </a:xfrm>
        </p:grpSpPr>
        <p:sp>
          <p:nvSpPr>
            <p:cNvPr name="Freeform 21" id="21"/>
            <p:cNvSpPr/>
            <p:nvPr/>
          </p:nvSpPr>
          <p:spPr>
            <a:xfrm flipH="false" flipV="false" rot="0">
              <a:off x="0" y="0"/>
              <a:ext cx="1057401" cy="597016"/>
            </a:xfrm>
            <a:custGeom>
              <a:avLst/>
              <a:gdLst/>
              <a:ahLst/>
              <a:cxnLst/>
              <a:rect r="r" b="b" t="t" l="l"/>
              <a:pathLst>
                <a:path h="597016" w="1057401">
                  <a:moveTo>
                    <a:pt x="98345" y="0"/>
                  </a:moveTo>
                  <a:lnTo>
                    <a:pt x="959056" y="0"/>
                  </a:lnTo>
                  <a:cubicBezTo>
                    <a:pt x="985139" y="0"/>
                    <a:pt x="1010153" y="10361"/>
                    <a:pt x="1028596" y="28805"/>
                  </a:cubicBezTo>
                  <a:cubicBezTo>
                    <a:pt x="1047040" y="47248"/>
                    <a:pt x="1057401" y="72262"/>
                    <a:pt x="1057401" y="98345"/>
                  </a:cubicBezTo>
                  <a:lnTo>
                    <a:pt x="1057401" y="498671"/>
                  </a:lnTo>
                  <a:cubicBezTo>
                    <a:pt x="1057401" y="524754"/>
                    <a:pt x="1047040" y="549768"/>
                    <a:pt x="1028596" y="568212"/>
                  </a:cubicBezTo>
                  <a:cubicBezTo>
                    <a:pt x="1010153" y="586655"/>
                    <a:pt x="985139" y="597016"/>
                    <a:pt x="959056" y="597016"/>
                  </a:cubicBezTo>
                  <a:lnTo>
                    <a:pt x="98345" y="597016"/>
                  </a:lnTo>
                  <a:cubicBezTo>
                    <a:pt x="72262" y="597016"/>
                    <a:pt x="47248" y="586655"/>
                    <a:pt x="28805" y="568212"/>
                  </a:cubicBezTo>
                  <a:cubicBezTo>
                    <a:pt x="10361" y="549768"/>
                    <a:pt x="0" y="524754"/>
                    <a:pt x="0" y="498671"/>
                  </a:cubicBezTo>
                  <a:lnTo>
                    <a:pt x="0" y="98345"/>
                  </a:lnTo>
                  <a:cubicBezTo>
                    <a:pt x="0" y="72262"/>
                    <a:pt x="10361" y="47248"/>
                    <a:pt x="28805" y="28805"/>
                  </a:cubicBezTo>
                  <a:cubicBezTo>
                    <a:pt x="47248" y="10361"/>
                    <a:pt x="72262" y="0"/>
                    <a:pt x="98345" y="0"/>
                  </a:cubicBezTo>
                  <a:close/>
                </a:path>
              </a:pathLst>
            </a:custGeom>
            <a:solidFill>
              <a:srgbClr val="C3E1F1"/>
            </a:solidFill>
          </p:spPr>
        </p:sp>
        <p:sp>
          <p:nvSpPr>
            <p:cNvPr name="TextBox 22" id="22"/>
            <p:cNvSpPr txBox="true"/>
            <p:nvPr/>
          </p:nvSpPr>
          <p:spPr>
            <a:xfrm>
              <a:off x="0" y="-28575"/>
              <a:ext cx="1057401" cy="625591"/>
            </a:xfrm>
            <a:prstGeom prst="rect">
              <a:avLst/>
            </a:prstGeom>
          </p:spPr>
          <p:txBody>
            <a:bodyPr anchor="ctr" rtlCol="false" tIns="50800" lIns="50800" bIns="50800" rIns="50800"/>
            <a:lstStyle/>
            <a:p>
              <a:pPr algn="ctr">
                <a:lnSpc>
                  <a:spcPts val="2353"/>
                </a:lnSpc>
              </a:pPr>
            </a:p>
          </p:txBody>
        </p:sp>
      </p:grpSp>
      <p:sp>
        <p:nvSpPr>
          <p:cNvPr name="TextBox 23" id="23"/>
          <p:cNvSpPr txBox="true"/>
          <p:nvPr/>
        </p:nvSpPr>
        <p:spPr>
          <a:xfrm rot="0">
            <a:off x="4355068" y="706281"/>
            <a:ext cx="9984062" cy="2050415"/>
          </a:xfrm>
          <a:prstGeom prst="rect">
            <a:avLst/>
          </a:prstGeom>
        </p:spPr>
        <p:txBody>
          <a:bodyPr anchor="t" rtlCol="false" tIns="0" lIns="0" bIns="0" rIns="0">
            <a:spAutoFit/>
          </a:bodyPr>
          <a:lstStyle/>
          <a:p>
            <a:pPr algn="ctr">
              <a:lnSpc>
                <a:spcPts val="8260"/>
              </a:lnSpc>
            </a:pPr>
            <a:r>
              <a:rPr lang="en-US" sz="5900" spc="1392">
                <a:solidFill>
                  <a:srgbClr val="000000"/>
                </a:solidFill>
                <a:latin typeface="Century Gothic Paneuropean"/>
                <a:ea typeface="Century Gothic Paneuropean"/>
                <a:cs typeface="Century Gothic Paneuropean"/>
                <a:sym typeface="Century Gothic Paneuropean"/>
              </a:rPr>
              <a:t>HYVÄN ASUMISEN </a:t>
            </a:r>
          </a:p>
          <a:p>
            <a:pPr algn="ctr">
              <a:lnSpc>
                <a:spcPts val="8260"/>
              </a:lnSpc>
            </a:pPr>
            <a:r>
              <a:rPr lang="en-US" sz="5900" spc="1392">
                <a:solidFill>
                  <a:srgbClr val="000000"/>
                </a:solidFill>
                <a:latin typeface="Century Gothic Paneuropean"/>
                <a:ea typeface="Century Gothic Paneuropean"/>
                <a:cs typeface="Century Gothic Paneuropean"/>
                <a:sym typeface="Century Gothic Paneuropean"/>
              </a:rPr>
              <a:t>EDELLYTYKSET </a:t>
            </a:r>
          </a:p>
        </p:txBody>
      </p:sp>
      <p:sp>
        <p:nvSpPr>
          <p:cNvPr name="TextBox 24" id="24"/>
          <p:cNvSpPr txBox="true"/>
          <p:nvPr/>
        </p:nvSpPr>
        <p:spPr>
          <a:xfrm rot="0">
            <a:off x="2081418" y="3729800"/>
            <a:ext cx="3191947" cy="1517015"/>
          </a:xfrm>
          <a:prstGeom prst="rect">
            <a:avLst/>
          </a:prstGeom>
        </p:spPr>
        <p:txBody>
          <a:bodyPr anchor="t" rtlCol="false" tIns="0" lIns="0" bIns="0" rIns="0">
            <a:spAutoFit/>
          </a:bodyPr>
          <a:lstStyle/>
          <a:p>
            <a:pPr algn="ctr">
              <a:lnSpc>
                <a:spcPts val="4059"/>
              </a:lnSpc>
            </a:pPr>
            <a:r>
              <a:rPr lang="en-US" sz="2899">
                <a:solidFill>
                  <a:srgbClr val="000000"/>
                </a:solidFill>
                <a:latin typeface="Montserrat"/>
                <a:ea typeface="Montserrat"/>
                <a:cs typeface="Montserrat"/>
                <a:sym typeface="Montserrat"/>
              </a:rPr>
              <a:t>Kyky hoitaa ja </a:t>
            </a:r>
          </a:p>
          <a:p>
            <a:pPr algn="ctr">
              <a:lnSpc>
                <a:spcPts val="4059"/>
              </a:lnSpc>
            </a:pPr>
            <a:r>
              <a:rPr lang="en-US" sz="2899">
                <a:solidFill>
                  <a:srgbClr val="000000"/>
                </a:solidFill>
                <a:latin typeface="Montserrat"/>
                <a:ea typeface="Montserrat"/>
                <a:cs typeface="Montserrat"/>
                <a:sym typeface="Montserrat"/>
              </a:rPr>
              <a:t>suunnitella omia </a:t>
            </a:r>
          </a:p>
          <a:p>
            <a:pPr algn="ctr">
              <a:lnSpc>
                <a:spcPts val="4059"/>
              </a:lnSpc>
              <a:spcBef>
                <a:spcPct val="0"/>
              </a:spcBef>
            </a:pPr>
            <a:r>
              <a:rPr lang="en-US" sz="2899">
                <a:solidFill>
                  <a:srgbClr val="000000"/>
                </a:solidFill>
                <a:latin typeface="Montserrat"/>
                <a:ea typeface="Montserrat"/>
                <a:cs typeface="Montserrat"/>
                <a:sym typeface="Montserrat"/>
              </a:rPr>
              <a:t>raha-asioitaan</a:t>
            </a:r>
          </a:p>
        </p:txBody>
      </p:sp>
      <p:grpSp>
        <p:nvGrpSpPr>
          <p:cNvPr name="Group 25" id="25"/>
          <p:cNvGrpSpPr/>
          <p:nvPr/>
        </p:nvGrpSpPr>
        <p:grpSpPr>
          <a:xfrm rot="0">
            <a:off x="1750109" y="6336929"/>
            <a:ext cx="4014820" cy="3383026"/>
            <a:chOff x="0" y="0"/>
            <a:chExt cx="1057401" cy="891003"/>
          </a:xfrm>
        </p:grpSpPr>
        <p:sp>
          <p:nvSpPr>
            <p:cNvPr name="Freeform 26" id="26"/>
            <p:cNvSpPr/>
            <p:nvPr/>
          </p:nvSpPr>
          <p:spPr>
            <a:xfrm flipH="false" flipV="false" rot="0">
              <a:off x="0" y="0"/>
              <a:ext cx="1057401" cy="891003"/>
            </a:xfrm>
            <a:custGeom>
              <a:avLst/>
              <a:gdLst/>
              <a:ahLst/>
              <a:cxnLst/>
              <a:rect r="r" b="b" t="t" l="l"/>
              <a:pathLst>
                <a:path h="891003" w="1057401">
                  <a:moveTo>
                    <a:pt x="98345" y="0"/>
                  </a:moveTo>
                  <a:lnTo>
                    <a:pt x="959056" y="0"/>
                  </a:lnTo>
                  <a:cubicBezTo>
                    <a:pt x="985139" y="0"/>
                    <a:pt x="1010153" y="10361"/>
                    <a:pt x="1028596" y="28805"/>
                  </a:cubicBezTo>
                  <a:cubicBezTo>
                    <a:pt x="1047040" y="47248"/>
                    <a:pt x="1057401" y="72262"/>
                    <a:pt x="1057401" y="98345"/>
                  </a:cubicBezTo>
                  <a:lnTo>
                    <a:pt x="1057401" y="792658"/>
                  </a:lnTo>
                  <a:cubicBezTo>
                    <a:pt x="1057401" y="818740"/>
                    <a:pt x="1047040" y="843755"/>
                    <a:pt x="1028596" y="862198"/>
                  </a:cubicBezTo>
                  <a:cubicBezTo>
                    <a:pt x="1010153" y="880641"/>
                    <a:pt x="985139" y="891003"/>
                    <a:pt x="959056" y="891003"/>
                  </a:cubicBezTo>
                  <a:lnTo>
                    <a:pt x="98345" y="891003"/>
                  </a:lnTo>
                  <a:cubicBezTo>
                    <a:pt x="72262" y="891003"/>
                    <a:pt x="47248" y="880641"/>
                    <a:pt x="28805" y="862198"/>
                  </a:cubicBezTo>
                  <a:cubicBezTo>
                    <a:pt x="10361" y="843755"/>
                    <a:pt x="0" y="818740"/>
                    <a:pt x="0" y="792658"/>
                  </a:cubicBezTo>
                  <a:lnTo>
                    <a:pt x="0" y="98345"/>
                  </a:lnTo>
                  <a:cubicBezTo>
                    <a:pt x="0" y="72262"/>
                    <a:pt x="10361" y="47248"/>
                    <a:pt x="28805" y="28805"/>
                  </a:cubicBezTo>
                  <a:cubicBezTo>
                    <a:pt x="47248" y="10361"/>
                    <a:pt x="72262" y="0"/>
                    <a:pt x="98345" y="0"/>
                  </a:cubicBezTo>
                  <a:close/>
                </a:path>
              </a:pathLst>
            </a:custGeom>
            <a:solidFill>
              <a:srgbClr val="C3E1F1"/>
            </a:solidFill>
          </p:spPr>
        </p:sp>
        <p:sp>
          <p:nvSpPr>
            <p:cNvPr name="TextBox 27" id="27"/>
            <p:cNvSpPr txBox="true"/>
            <p:nvPr/>
          </p:nvSpPr>
          <p:spPr>
            <a:xfrm>
              <a:off x="0" y="-28575"/>
              <a:ext cx="1057401" cy="919578"/>
            </a:xfrm>
            <a:prstGeom prst="rect">
              <a:avLst/>
            </a:prstGeom>
          </p:spPr>
          <p:txBody>
            <a:bodyPr anchor="ctr" rtlCol="false" tIns="50800" lIns="50800" bIns="50800" rIns="50800"/>
            <a:lstStyle/>
            <a:p>
              <a:pPr algn="ctr">
                <a:lnSpc>
                  <a:spcPts val="2353"/>
                </a:lnSpc>
              </a:pPr>
            </a:p>
          </p:txBody>
        </p:sp>
      </p:grpSp>
      <p:sp>
        <p:nvSpPr>
          <p:cNvPr name="TextBox 28" id="28"/>
          <p:cNvSpPr txBox="true"/>
          <p:nvPr/>
        </p:nvSpPr>
        <p:spPr>
          <a:xfrm rot="0">
            <a:off x="2009719" y="6814893"/>
            <a:ext cx="3495601" cy="2545901"/>
          </a:xfrm>
          <a:prstGeom prst="rect">
            <a:avLst/>
          </a:prstGeom>
        </p:spPr>
        <p:txBody>
          <a:bodyPr anchor="t" rtlCol="false" tIns="0" lIns="0" bIns="0" rIns="0">
            <a:spAutoFit/>
          </a:bodyPr>
          <a:lstStyle/>
          <a:p>
            <a:pPr algn="ctr">
              <a:lnSpc>
                <a:spcPts val="4059"/>
              </a:lnSpc>
            </a:pPr>
            <a:r>
              <a:rPr lang="en-US" sz="2899">
                <a:solidFill>
                  <a:srgbClr val="000000"/>
                </a:solidFill>
                <a:latin typeface="Montserrat"/>
                <a:ea typeface="Montserrat"/>
                <a:cs typeface="Montserrat"/>
                <a:sym typeface="Montserrat"/>
              </a:rPr>
              <a:t>Järjestyssääntöjen </a:t>
            </a:r>
          </a:p>
          <a:p>
            <a:pPr algn="ctr">
              <a:lnSpc>
                <a:spcPts val="4059"/>
              </a:lnSpc>
            </a:pPr>
            <a:r>
              <a:rPr lang="en-US" sz="2899">
                <a:solidFill>
                  <a:srgbClr val="000000"/>
                </a:solidFill>
                <a:latin typeface="Montserrat"/>
                <a:ea typeface="Montserrat"/>
                <a:cs typeface="Montserrat"/>
                <a:sym typeface="Montserrat"/>
              </a:rPr>
              <a:t>noudattaminen ja </a:t>
            </a:r>
          </a:p>
          <a:p>
            <a:pPr algn="ctr">
              <a:lnSpc>
                <a:spcPts val="4059"/>
              </a:lnSpc>
            </a:pPr>
            <a:r>
              <a:rPr lang="en-US" sz="2899">
                <a:solidFill>
                  <a:srgbClr val="000000"/>
                </a:solidFill>
                <a:latin typeface="Montserrat"/>
                <a:ea typeface="Montserrat"/>
                <a:cs typeface="Montserrat"/>
                <a:sym typeface="Montserrat"/>
              </a:rPr>
              <a:t>taloyhtiön </a:t>
            </a:r>
          </a:p>
          <a:p>
            <a:pPr algn="ctr">
              <a:lnSpc>
                <a:spcPts val="4059"/>
              </a:lnSpc>
            </a:pPr>
            <a:r>
              <a:rPr lang="en-US" sz="2899">
                <a:solidFill>
                  <a:srgbClr val="000000"/>
                </a:solidFill>
                <a:latin typeface="Montserrat"/>
                <a:ea typeface="Montserrat"/>
                <a:cs typeface="Montserrat"/>
                <a:sym typeface="Montserrat"/>
              </a:rPr>
              <a:t>tiedotteiden </a:t>
            </a:r>
          </a:p>
          <a:p>
            <a:pPr algn="ctr">
              <a:lnSpc>
                <a:spcPts val="4059"/>
              </a:lnSpc>
              <a:spcBef>
                <a:spcPct val="0"/>
              </a:spcBef>
            </a:pPr>
            <a:r>
              <a:rPr lang="en-US" sz="2899">
                <a:solidFill>
                  <a:srgbClr val="000000"/>
                </a:solidFill>
                <a:latin typeface="Montserrat"/>
                <a:ea typeface="Montserrat"/>
                <a:cs typeface="Montserrat"/>
                <a:sym typeface="Montserrat"/>
              </a:rPr>
              <a:t>lukeminen </a:t>
            </a:r>
          </a:p>
        </p:txBody>
      </p:sp>
      <p:sp>
        <p:nvSpPr>
          <p:cNvPr name="TextBox 29" id="29"/>
          <p:cNvSpPr txBox="true"/>
          <p:nvPr/>
        </p:nvSpPr>
        <p:spPr>
          <a:xfrm rot="0">
            <a:off x="7316568" y="8169473"/>
            <a:ext cx="2945844" cy="1002665"/>
          </a:xfrm>
          <a:prstGeom prst="rect">
            <a:avLst/>
          </a:prstGeom>
        </p:spPr>
        <p:txBody>
          <a:bodyPr anchor="t" rtlCol="false" tIns="0" lIns="0" bIns="0" rIns="0">
            <a:spAutoFit/>
          </a:bodyPr>
          <a:lstStyle/>
          <a:p>
            <a:pPr algn="ctr">
              <a:lnSpc>
                <a:spcPts val="4059"/>
              </a:lnSpc>
            </a:pPr>
            <a:r>
              <a:rPr lang="en-US" sz="2899">
                <a:solidFill>
                  <a:srgbClr val="000000"/>
                </a:solidFill>
                <a:latin typeface="Montserrat"/>
                <a:ea typeface="Montserrat"/>
                <a:cs typeface="Montserrat"/>
                <a:sym typeface="Montserrat"/>
              </a:rPr>
              <a:t>Toimivat </a:t>
            </a:r>
          </a:p>
          <a:p>
            <a:pPr algn="ctr">
              <a:lnSpc>
                <a:spcPts val="4059"/>
              </a:lnSpc>
              <a:spcBef>
                <a:spcPct val="0"/>
              </a:spcBef>
            </a:pPr>
            <a:r>
              <a:rPr lang="en-US" sz="2899">
                <a:solidFill>
                  <a:srgbClr val="000000"/>
                </a:solidFill>
                <a:latin typeface="Montserrat"/>
                <a:ea typeface="Montserrat"/>
                <a:cs typeface="Montserrat"/>
                <a:sym typeface="Montserrat"/>
              </a:rPr>
              <a:t>naapurisuhteet</a:t>
            </a:r>
            <a:r>
              <a:rPr lang="en-US" sz="2899">
                <a:solidFill>
                  <a:srgbClr val="000000"/>
                </a:solidFill>
                <a:latin typeface="Montserrat"/>
                <a:ea typeface="Montserrat"/>
                <a:cs typeface="Montserrat"/>
                <a:sym typeface="Montserrat"/>
              </a:rPr>
              <a:t> ​</a:t>
            </a:r>
          </a:p>
        </p:txBody>
      </p:sp>
      <p:sp>
        <p:nvSpPr>
          <p:cNvPr name="TextBox 30" id="30"/>
          <p:cNvSpPr txBox="true"/>
          <p:nvPr/>
        </p:nvSpPr>
        <p:spPr>
          <a:xfrm rot="0">
            <a:off x="12352045" y="3757064"/>
            <a:ext cx="3221013" cy="1517127"/>
          </a:xfrm>
          <a:prstGeom prst="rect">
            <a:avLst/>
          </a:prstGeom>
        </p:spPr>
        <p:txBody>
          <a:bodyPr anchor="t" rtlCol="false" tIns="0" lIns="0" bIns="0" rIns="0">
            <a:spAutoFit/>
          </a:bodyPr>
          <a:lstStyle/>
          <a:p>
            <a:pPr algn="ctr">
              <a:lnSpc>
                <a:spcPts val="4059"/>
              </a:lnSpc>
            </a:pPr>
            <a:r>
              <a:rPr lang="en-US" sz="2899">
                <a:solidFill>
                  <a:srgbClr val="000000"/>
                </a:solidFill>
                <a:latin typeface="Montserrat"/>
                <a:ea typeface="Montserrat"/>
                <a:cs typeface="Montserrat"/>
                <a:sym typeface="Montserrat"/>
              </a:rPr>
              <a:t>Kodin huoltotyöt </a:t>
            </a:r>
          </a:p>
          <a:p>
            <a:pPr algn="ctr">
              <a:lnSpc>
                <a:spcPts val="4059"/>
              </a:lnSpc>
            </a:pPr>
            <a:r>
              <a:rPr lang="en-US" sz="2899">
                <a:solidFill>
                  <a:srgbClr val="000000"/>
                </a:solidFill>
                <a:latin typeface="Montserrat"/>
                <a:ea typeface="Montserrat"/>
                <a:cs typeface="Montserrat"/>
                <a:sym typeface="Montserrat"/>
              </a:rPr>
              <a:t>ja riskien </a:t>
            </a:r>
          </a:p>
          <a:p>
            <a:pPr algn="ctr">
              <a:lnSpc>
                <a:spcPts val="4059"/>
              </a:lnSpc>
              <a:spcBef>
                <a:spcPct val="0"/>
              </a:spcBef>
            </a:pPr>
            <a:r>
              <a:rPr lang="en-US" sz="2899">
                <a:solidFill>
                  <a:srgbClr val="000000"/>
                </a:solidFill>
                <a:latin typeface="Montserrat"/>
                <a:ea typeface="Montserrat"/>
                <a:cs typeface="Montserrat"/>
                <a:sym typeface="Montserrat"/>
              </a:rPr>
              <a:t>minimointi </a:t>
            </a:r>
          </a:p>
        </p:txBody>
      </p:sp>
      <p:grpSp>
        <p:nvGrpSpPr>
          <p:cNvPr name="Group 31" id="31"/>
          <p:cNvGrpSpPr/>
          <p:nvPr/>
        </p:nvGrpSpPr>
        <p:grpSpPr>
          <a:xfrm rot="0">
            <a:off x="11955141" y="6633855"/>
            <a:ext cx="4014820" cy="3086100"/>
            <a:chOff x="0" y="0"/>
            <a:chExt cx="1057401" cy="812800"/>
          </a:xfrm>
        </p:grpSpPr>
        <p:sp>
          <p:nvSpPr>
            <p:cNvPr name="Freeform 32" id="32"/>
            <p:cNvSpPr/>
            <p:nvPr/>
          </p:nvSpPr>
          <p:spPr>
            <a:xfrm flipH="false" flipV="false" rot="0">
              <a:off x="0" y="0"/>
              <a:ext cx="1057401" cy="812800"/>
            </a:xfrm>
            <a:custGeom>
              <a:avLst/>
              <a:gdLst/>
              <a:ahLst/>
              <a:cxnLst/>
              <a:rect r="r" b="b" t="t" l="l"/>
              <a:pathLst>
                <a:path h="812800" w="1057401">
                  <a:moveTo>
                    <a:pt x="98345" y="0"/>
                  </a:moveTo>
                  <a:lnTo>
                    <a:pt x="959056" y="0"/>
                  </a:lnTo>
                  <a:cubicBezTo>
                    <a:pt x="985139" y="0"/>
                    <a:pt x="1010153" y="10361"/>
                    <a:pt x="1028596" y="28805"/>
                  </a:cubicBezTo>
                  <a:cubicBezTo>
                    <a:pt x="1047040" y="47248"/>
                    <a:pt x="1057401" y="72262"/>
                    <a:pt x="1057401" y="98345"/>
                  </a:cubicBezTo>
                  <a:lnTo>
                    <a:pt x="1057401" y="714455"/>
                  </a:lnTo>
                  <a:cubicBezTo>
                    <a:pt x="1057401" y="740538"/>
                    <a:pt x="1047040" y="765552"/>
                    <a:pt x="1028596" y="783995"/>
                  </a:cubicBezTo>
                  <a:cubicBezTo>
                    <a:pt x="1010153" y="802439"/>
                    <a:pt x="985139" y="812800"/>
                    <a:pt x="959056" y="812800"/>
                  </a:cubicBezTo>
                  <a:lnTo>
                    <a:pt x="98345" y="812800"/>
                  </a:lnTo>
                  <a:cubicBezTo>
                    <a:pt x="72262" y="812800"/>
                    <a:pt x="47248" y="802439"/>
                    <a:pt x="28805" y="783995"/>
                  </a:cubicBezTo>
                  <a:cubicBezTo>
                    <a:pt x="10361" y="765552"/>
                    <a:pt x="0" y="740538"/>
                    <a:pt x="0" y="714455"/>
                  </a:cubicBezTo>
                  <a:lnTo>
                    <a:pt x="0" y="98345"/>
                  </a:lnTo>
                  <a:cubicBezTo>
                    <a:pt x="0" y="72262"/>
                    <a:pt x="10361" y="47248"/>
                    <a:pt x="28805" y="28805"/>
                  </a:cubicBezTo>
                  <a:cubicBezTo>
                    <a:pt x="47248" y="10361"/>
                    <a:pt x="72262" y="0"/>
                    <a:pt x="98345" y="0"/>
                  </a:cubicBezTo>
                  <a:close/>
                </a:path>
              </a:pathLst>
            </a:custGeom>
            <a:solidFill>
              <a:srgbClr val="C3E1F1"/>
            </a:solidFill>
          </p:spPr>
        </p:sp>
        <p:sp>
          <p:nvSpPr>
            <p:cNvPr name="TextBox 33" id="33"/>
            <p:cNvSpPr txBox="true"/>
            <p:nvPr/>
          </p:nvSpPr>
          <p:spPr>
            <a:xfrm>
              <a:off x="0" y="-28575"/>
              <a:ext cx="1057401" cy="841375"/>
            </a:xfrm>
            <a:prstGeom prst="rect">
              <a:avLst/>
            </a:prstGeom>
          </p:spPr>
          <p:txBody>
            <a:bodyPr anchor="ctr" rtlCol="false" tIns="50800" lIns="50800" bIns="50800" rIns="50800"/>
            <a:lstStyle/>
            <a:p>
              <a:pPr algn="ctr">
                <a:lnSpc>
                  <a:spcPts val="2353"/>
                </a:lnSpc>
              </a:pPr>
            </a:p>
          </p:txBody>
        </p:sp>
      </p:grpSp>
      <p:sp>
        <p:nvSpPr>
          <p:cNvPr name="TextBox 34" id="34"/>
          <p:cNvSpPr txBox="true"/>
          <p:nvPr/>
        </p:nvSpPr>
        <p:spPr>
          <a:xfrm rot="0">
            <a:off x="12461805" y="7073067"/>
            <a:ext cx="3001491" cy="2031514"/>
          </a:xfrm>
          <a:prstGeom prst="rect">
            <a:avLst/>
          </a:prstGeom>
        </p:spPr>
        <p:txBody>
          <a:bodyPr anchor="t" rtlCol="false" tIns="0" lIns="0" bIns="0" rIns="0">
            <a:spAutoFit/>
          </a:bodyPr>
          <a:lstStyle/>
          <a:p>
            <a:pPr algn="ctr">
              <a:lnSpc>
                <a:spcPts val="4059"/>
              </a:lnSpc>
            </a:pPr>
            <a:r>
              <a:rPr lang="en-US" sz="2899">
                <a:solidFill>
                  <a:srgbClr val="000000"/>
                </a:solidFill>
                <a:latin typeface="Montserrat"/>
                <a:ea typeface="Montserrat"/>
                <a:cs typeface="Montserrat"/>
                <a:sym typeface="Montserrat"/>
              </a:rPr>
              <a:t>Arjen asioiden </a:t>
            </a:r>
          </a:p>
          <a:p>
            <a:pPr algn="ctr">
              <a:lnSpc>
                <a:spcPts val="4059"/>
              </a:lnSpc>
            </a:pPr>
            <a:r>
              <a:rPr lang="en-US" sz="2899">
                <a:solidFill>
                  <a:srgbClr val="000000"/>
                </a:solidFill>
                <a:latin typeface="Montserrat"/>
                <a:ea typeface="Montserrat"/>
                <a:cs typeface="Montserrat"/>
                <a:sym typeface="Montserrat"/>
              </a:rPr>
              <a:t>hoitaminen</a:t>
            </a:r>
          </a:p>
          <a:p>
            <a:pPr algn="ctr">
              <a:lnSpc>
                <a:spcPts val="4059"/>
              </a:lnSpc>
            </a:pPr>
            <a:r>
              <a:rPr lang="en-US" sz="2899">
                <a:solidFill>
                  <a:srgbClr val="000000"/>
                </a:solidFill>
                <a:latin typeface="Montserrat"/>
                <a:ea typeface="Montserrat"/>
                <a:cs typeface="Montserrat"/>
                <a:sym typeface="Montserrat"/>
              </a:rPr>
              <a:t>ja kodinhoitoon </a:t>
            </a:r>
          </a:p>
          <a:p>
            <a:pPr algn="ctr">
              <a:lnSpc>
                <a:spcPts val="4059"/>
              </a:lnSpc>
              <a:spcBef>
                <a:spcPct val="0"/>
              </a:spcBef>
            </a:pPr>
            <a:r>
              <a:rPr lang="en-US" sz="2899">
                <a:solidFill>
                  <a:srgbClr val="000000"/>
                </a:solidFill>
                <a:latin typeface="Montserrat"/>
                <a:ea typeface="Montserrat"/>
                <a:cs typeface="Montserrat"/>
                <a:sym typeface="Montserrat"/>
              </a:rPr>
              <a:t>liittyvät asiat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08900" y="476515"/>
            <a:ext cx="2398456" cy="669083"/>
            <a:chOff x="0" y="0"/>
            <a:chExt cx="3197942" cy="892111"/>
          </a:xfrm>
        </p:grpSpPr>
        <p:grpSp>
          <p:nvGrpSpPr>
            <p:cNvPr name="Group 3" id="3"/>
            <p:cNvGrpSpPr/>
            <p:nvPr/>
          </p:nvGrpSpPr>
          <p:grpSpPr>
            <a:xfrm rot="0">
              <a:off x="0" y="0"/>
              <a:ext cx="892111" cy="892111"/>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3E1F1"/>
              </a:solidFill>
            </p:spPr>
          </p:sp>
          <p:sp>
            <p:nvSpPr>
              <p:cNvPr name="TextBox 5" id="5"/>
              <p:cNvSpPr txBox="true"/>
              <p:nvPr/>
            </p:nvSpPr>
            <p:spPr>
              <a:xfrm>
                <a:off x="76200" y="28575"/>
                <a:ext cx="660400" cy="708025"/>
              </a:xfrm>
              <a:prstGeom prst="rect">
                <a:avLst/>
              </a:prstGeom>
            </p:spPr>
            <p:txBody>
              <a:bodyPr anchor="ctr" rtlCol="false" tIns="50800" lIns="50800" bIns="50800" rIns="50800"/>
              <a:lstStyle/>
              <a:p>
                <a:pPr algn="ctr">
                  <a:lnSpc>
                    <a:spcPts val="3357"/>
                  </a:lnSpc>
                </a:pPr>
              </a:p>
            </p:txBody>
          </p:sp>
        </p:grpSp>
        <p:grpSp>
          <p:nvGrpSpPr>
            <p:cNvPr name="Group 6" id="6"/>
            <p:cNvGrpSpPr/>
            <p:nvPr/>
          </p:nvGrpSpPr>
          <p:grpSpPr>
            <a:xfrm rot="0">
              <a:off x="1126548" y="0"/>
              <a:ext cx="892111" cy="892111"/>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3E1F1"/>
              </a:solidFill>
            </p:spPr>
          </p:sp>
          <p:sp>
            <p:nvSpPr>
              <p:cNvPr name="TextBox 8" id="8"/>
              <p:cNvSpPr txBox="true"/>
              <p:nvPr/>
            </p:nvSpPr>
            <p:spPr>
              <a:xfrm>
                <a:off x="76200" y="28575"/>
                <a:ext cx="660400" cy="708025"/>
              </a:xfrm>
              <a:prstGeom prst="rect">
                <a:avLst/>
              </a:prstGeom>
            </p:spPr>
            <p:txBody>
              <a:bodyPr anchor="ctr" rtlCol="false" tIns="50800" lIns="50800" bIns="50800" rIns="50800"/>
              <a:lstStyle/>
              <a:p>
                <a:pPr algn="ctr">
                  <a:lnSpc>
                    <a:spcPts val="3357"/>
                  </a:lnSpc>
                </a:pPr>
              </a:p>
            </p:txBody>
          </p:sp>
        </p:grpSp>
        <p:grpSp>
          <p:nvGrpSpPr>
            <p:cNvPr name="Group 9" id="9"/>
            <p:cNvGrpSpPr/>
            <p:nvPr/>
          </p:nvGrpSpPr>
          <p:grpSpPr>
            <a:xfrm rot="0">
              <a:off x="2305831" y="0"/>
              <a:ext cx="892111" cy="892111"/>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3E1F1"/>
              </a:solidFill>
            </p:spPr>
          </p:sp>
          <p:sp>
            <p:nvSpPr>
              <p:cNvPr name="TextBox 11" id="11"/>
              <p:cNvSpPr txBox="true"/>
              <p:nvPr/>
            </p:nvSpPr>
            <p:spPr>
              <a:xfrm>
                <a:off x="76200" y="28575"/>
                <a:ext cx="660400" cy="708025"/>
              </a:xfrm>
              <a:prstGeom prst="rect">
                <a:avLst/>
              </a:prstGeom>
            </p:spPr>
            <p:txBody>
              <a:bodyPr anchor="ctr" rtlCol="false" tIns="50800" lIns="50800" bIns="50800" rIns="50800"/>
              <a:lstStyle/>
              <a:p>
                <a:pPr algn="ctr">
                  <a:lnSpc>
                    <a:spcPts val="3357"/>
                  </a:lnSpc>
                </a:pPr>
              </a:p>
            </p:txBody>
          </p:sp>
        </p:grpSp>
      </p:grpSp>
      <p:sp>
        <p:nvSpPr>
          <p:cNvPr name="Freeform 12" id="12"/>
          <p:cNvSpPr/>
          <p:nvPr/>
        </p:nvSpPr>
        <p:spPr>
          <a:xfrm flipH="false" flipV="false" rot="0">
            <a:off x="16529908" y="8694618"/>
            <a:ext cx="1458784" cy="1458784"/>
          </a:xfrm>
          <a:custGeom>
            <a:avLst/>
            <a:gdLst/>
            <a:ahLst/>
            <a:cxnLst/>
            <a:rect r="r" b="b" t="t" l="l"/>
            <a:pathLst>
              <a:path h="1458784" w="1458784">
                <a:moveTo>
                  <a:pt x="0" y="0"/>
                </a:moveTo>
                <a:lnTo>
                  <a:pt x="1458784" y="0"/>
                </a:lnTo>
                <a:lnTo>
                  <a:pt x="1458784" y="1458784"/>
                </a:lnTo>
                <a:lnTo>
                  <a:pt x="0" y="1458784"/>
                </a:lnTo>
                <a:lnTo>
                  <a:pt x="0" y="0"/>
                </a:lnTo>
                <a:close/>
              </a:path>
            </a:pathLst>
          </a:custGeom>
          <a:blipFill>
            <a:blip r:embed="rId3"/>
            <a:stretch>
              <a:fillRect l="0" t="0" r="0" b="0"/>
            </a:stretch>
          </a:blipFill>
        </p:spPr>
      </p:sp>
      <p:grpSp>
        <p:nvGrpSpPr>
          <p:cNvPr name="Group 13" id="13"/>
          <p:cNvGrpSpPr/>
          <p:nvPr/>
        </p:nvGrpSpPr>
        <p:grpSpPr>
          <a:xfrm rot="0">
            <a:off x="0" y="1808979"/>
            <a:ext cx="18288000" cy="6741364"/>
            <a:chOff x="0" y="0"/>
            <a:chExt cx="4816593" cy="1775503"/>
          </a:xfrm>
        </p:grpSpPr>
        <p:sp>
          <p:nvSpPr>
            <p:cNvPr name="Freeform 14" id="14"/>
            <p:cNvSpPr/>
            <p:nvPr/>
          </p:nvSpPr>
          <p:spPr>
            <a:xfrm flipH="false" flipV="false" rot="0">
              <a:off x="0" y="0"/>
              <a:ext cx="4816592" cy="1775503"/>
            </a:xfrm>
            <a:custGeom>
              <a:avLst/>
              <a:gdLst/>
              <a:ahLst/>
              <a:cxnLst/>
              <a:rect r="r" b="b" t="t" l="l"/>
              <a:pathLst>
                <a:path h="1775503" w="4816592">
                  <a:moveTo>
                    <a:pt x="0" y="0"/>
                  </a:moveTo>
                  <a:lnTo>
                    <a:pt x="4816592" y="0"/>
                  </a:lnTo>
                  <a:lnTo>
                    <a:pt x="4816592" y="1775503"/>
                  </a:lnTo>
                  <a:lnTo>
                    <a:pt x="0" y="1775503"/>
                  </a:lnTo>
                  <a:close/>
                </a:path>
              </a:pathLst>
            </a:custGeom>
            <a:solidFill>
              <a:srgbClr val="C3E1F1"/>
            </a:solidFill>
          </p:spPr>
        </p:sp>
        <p:sp>
          <p:nvSpPr>
            <p:cNvPr name="TextBox 15" id="15"/>
            <p:cNvSpPr txBox="true"/>
            <p:nvPr/>
          </p:nvSpPr>
          <p:spPr>
            <a:xfrm>
              <a:off x="0" y="-28575"/>
              <a:ext cx="4816593" cy="1804078"/>
            </a:xfrm>
            <a:prstGeom prst="rect">
              <a:avLst/>
            </a:prstGeom>
          </p:spPr>
          <p:txBody>
            <a:bodyPr anchor="ctr" rtlCol="false" tIns="50800" lIns="50800" bIns="50800" rIns="50800"/>
            <a:lstStyle/>
            <a:p>
              <a:pPr algn="ctr">
                <a:lnSpc>
                  <a:spcPts val="2353"/>
                </a:lnSpc>
              </a:pPr>
            </a:p>
          </p:txBody>
        </p:sp>
      </p:grpSp>
      <p:sp>
        <p:nvSpPr>
          <p:cNvPr name="TextBox 16" id="16"/>
          <p:cNvSpPr txBox="true"/>
          <p:nvPr/>
        </p:nvSpPr>
        <p:spPr>
          <a:xfrm rot="0">
            <a:off x="6077081" y="2259240"/>
            <a:ext cx="11911611" cy="5783208"/>
          </a:xfrm>
          <a:prstGeom prst="rect">
            <a:avLst/>
          </a:prstGeom>
        </p:spPr>
        <p:txBody>
          <a:bodyPr anchor="t" rtlCol="false" tIns="0" lIns="0" bIns="0" rIns="0">
            <a:spAutoFit/>
          </a:bodyPr>
          <a:lstStyle/>
          <a:p>
            <a:pPr algn="just" marL="712470" indent="-356235" lvl="1">
              <a:lnSpc>
                <a:spcPts val="4620"/>
              </a:lnSpc>
              <a:buFont typeface="Arial"/>
              <a:buChar char="•"/>
            </a:pPr>
            <a:r>
              <a:rPr lang="en-US" sz="3300">
                <a:solidFill>
                  <a:srgbClr val="000000"/>
                </a:solidFill>
                <a:latin typeface="Century Gothic Paneuropean"/>
                <a:ea typeface="Century Gothic Paneuropean"/>
                <a:cs typeface="Century Gothic Paneuropean"/>
                <a:sym typeface="Century Gothic Paneuropean"/>
              </a:rPr>
              <a:t>Asunnon tulee olla kunnossa</a:t>
            </a:r>
          </a:p>
          <a:p>
            <a:pPr algn="just" marL="712470" indent="-356235" lvl="1">
              <a:lnSpc>
                <a:spcPts val="4620"/>
              </a:lnSpc>
              <a:buFont typeface="Arial"/>
              <a:buChar char="•"/>
            </a:pPr>
            <a:r>
              <a:rPr lang="en-US" sz="3300">
                <a:solidFill>
                  <a:srgbClr val="000000"/>
                </a:solidFill>
                <a:latin typeface="Century Gothic Paneuropean"/>
                <a:ea typeface="Century Gothic Paneuropean"/>
                <a:cs typeface="Century Gothic Paneuropean"/>
                <a:sym typeface="Century Gothic Paneuropean"/>
              </a:rPr>
              <a:t>Jos asunnon käyttämisestä aiheutuu terveydellistä vaaraa (esim. homevaurio), tai jos välttämättömistä korjauksista ei huolehdita, voi sopimuksen purkaa. </a:t>
            </a:r>
          </a:p>
          <a:p>
            <a:pPr algn="just" marL="712470" indent="-356235" lvl="1">
              <a:lnSpc>
                <a:spcPts val="4620"/>
              </a:lnSpc>
              <a:buFont typeface="Arial"/>
              <a:buChar char="•"/>
            </a:pPr>
            <a:r>
              <a:rPr lang="en-US" sz="3300">
                <a:solidFill>
                  <a:srgbClr val="000000"/>
                </a:solidFill>
                <a:latin typeface="Century Gothic Paneuropean"/>
                <a:ea typeface="Century Gothic Paneuropean"/>
                <a:cs typeface="Century Gothic Paneuropean"/>
                <a:sym typeface="Century Gothic Paneuropean"/>
              </a:rPr>
              <a:t>Jos osa asunnosta on käyttökelvoton voi olla oikeus vuokran alennukseen​.​</a:t>
            </a:r>
          </a:p>
          <a:p>
            <a:pPr algn="just" marL="712470" indent="-356235" lvl="1">
              <a:lnSpc>
                <a:spcPts val="4620"/>
              </a:lnSpc>
              <a:buFont typeface="Arial"/>
              <a:buChar char="•"/>
            </a:pPr>
            <a:r>
              <a:rPr lang="en-US" sz="3300">
                <a:solidFill>
                  <a:srgbClr val="000000"/>
                </a:solidFill>
                <a:latin typeface="Century Gothic Paneuropean"/>
                <a:ea typeface="Century Gothic Paneuropean"/>
                <a:cs typeface="Century Gothic Paneuropean"/>
                <a:sym typeface="Century Gothic Paneuropean"/>
              </a:rPr>
              <a:t>Vuokranantaja ei voi irtisanoa vuokrasopimusta ilman hyvää syytä. ​​</a:t>
            </a:r>
          </a:p>
          <a:p>
            <a:pPr algn="just" marL="712470" indent="-356235" lvl="1">
              <a:lnSpc>
                <a:spcPts val="4620"/>
              </a:lnSpc>
              <a:buFont typeface="Arial"/>
              <a:buChar char="•"/>
            </a:pPr>
            <a:r>
              <a:rPr lang="en-US" sz="3300">
                <a:solidFill>
                  <a:srgbClr val="000000"/>
                </a:solidFill>
                <a:latin typeface="Century Gothic Paneuropean"/>
                <a:ea typeface="Century Gothic Paneuropean"/>
                <a:cs typeface="Century Gothic Paneuropean"/>
                <a:sym typeface="Century Gothic Paneuropean"/>
              </a:rPr>
              <a:t>Asuntoon ei saa tulla sopimatta siitä ​vuokralaisen kanssa​.​</a:t>
            </a:r>
          </a:p>
        </p:txBody>
      </p:sp>
      <p:sp>
        <p:nvSpPr>
          <p:cNvPr name="Freeform 17" id="17"/>
          <p:cNvSpPr/>
          <p:nvPr/>
        </p:nvSpPr>
        <p:spPr>
          <a:xfrm flipH="false" flipV="false" rot="0">
            <a:off x="839297" y="4400537"/>
            <a:ext cx="4731790" cy="4731790"/>
          </a:xfrm>
          <a:custGeom>
            <a:avLst/>
            <a:gdLst/>
            <a:ahLst/>
            <a:cxnLst/>
            <a:rect r="r" b="b" t="t" l="l"/>
            <a:pathLst>
              <a:path h="4731790" w="4731790">
                <a:moveTo>
                  <a:pt x="0" y="0"/>
                </a:moveTo>
                <a:lnTo>
                  <a:pt x="4731790" y="0"/>
                </a:lnTo>
                <a:lnTo>
                  <a:pt x="4731790" y="4731790"/>
                </a:lnTo>
                <a:lnTo>
                  <a:pt x="0" y="4731790"/>
                </a:lnTo>
                <a:lnTo>
                  <a:pt x="0" y="0"/>
                </a:lnTo>
                <a:close/>
              </a:path>
            </a:pathLst>
          </a:custGeom>
          <a:blipFill>
            <a:blip r:embed="rId4"/>
            <a:stretch>
              <a:fillRect l="0" t="0" r="0" b="0"/>
            </a:stretch>
          </a:blipFill>
        </p:spPr>
      </p:sp>
      <p:sp>
        <p:nvSpPr>
          <p:cNvPr name="TextBox 18" id="18"/>
          <p:cNvSpPr txBox="true"/>
          <p:nvPr/>
        </p:nvSpPr>
        <p:spPr>
          <a:xfrm rot="0">
            <a:off x="404339" y="2230665"/>
            <a:ext cx="5601705" cy="1535916"/>
          </a:xfrm>
          <a:prstGeom prst="rect">
            <a:avLst/>
          </a:prstGeom>
        </p:spPr>
        <p:txBody>
          <a:bodyPr anchor="t" rtlCol="false" tIns="0" lIns="0" bIns="0" rIns="0">
            <a:spAutoFit/>
          </a:bodyPr>
          <a:lstStyle/>
          <a:p>
            <a:pPr algn="ctr">
              <a:lnSpc>
                <a:spcPts val="6160"/>
              </a:lnSpc>
              <a:spcBef>
                <a:spcPct val="0"/>
              </a:spcBef>
            </a:pPr>
            <a:r>
              <a:rPr lang="en-US" sz="4400" spc="1038">
                <a:solidFill>
                  <a:srgbClr val="000000"/>
                </a:solidFill>
                <a:latin typeface="Century Gothic Paneuropean"/>
                <a:ea typeface="Century Gothic Paneuropean"/>
                <a:cs typeface="Century Gothic Paneuropean"/>
                <a:sym typeface="Century Gothic Paneuropean"/>
              </a:rPr>
              <a:t>VUOKRALAISEN</a:t>
            </a:r>
          </a:p>
          <a:p>
            <a:pPr algn="ctr">
              <a:lnSpc>
                <a:spcPts val="6160"/>
              </a:lnSpc>
              <a:spcBef>
                <a:spcPct val="0"/>
              </a:spcBef>
            </a:pPr>
            <a:r>
              <a:rPr lang="en-US" sz="4400" spc="1038">
                <a:solidFill>
                  <a:srgbClr val="000000"/>
                </a:solidFill>
                <a:latin typeface="Century Gothic Paneuropean"/>
                <a:ea typeface="Century Gothic Paneuropean"/>
                <a:cs typeface="Century Gothic Paneuropean"/>
                <a:sym typeface="Century Gothic Paneuropean"/>
              </a:rPr>
              <a:t>OIKEUDET​</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08900" y="476515"/>
            <a:ext cx="2398456" cy="669083"/>
            <a:chOff x="0" y="0"/>
            <a:chExt cx="3197942" cy="892111"/>
          </a:xfrm>
        </p:grpSpPr>
        <p:grpSp>
          <p:nvGrpSpPr>
            <p:cNvPr name="Group 3" id="3"/>
            <p:cNvGrpSpPr/>
            <p:nvPr/>
          </p:nvGrpSpPr>
          <p:grpSpPr>
            <a:xfrm rot="0">
              <a:off x="0" y="0"/>
              <a:ext cx="892111" cy="892111"/>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3E1F1"/>
              </a:solidFill>
            </p:spPr>
          </p:sp>
          <p:sp>
            <p:nvSpPr>
              <p:cNvPr name="TextBox 5" id="5"/>
              <p:cNvSpPr txBox="true"/>
              <p:nvPr/>
            </p:nvSpPr>
            <p:spPr>
              <a:xfrm>
                <a:off x="76200" y="28575"/>
                <a:ext cx="660400" cy="708025"/>
              </a:xfrm>
              <a:prstGeom prst="rect">
                <a:avLst/>
              </a:prstGeom>
            </p:spPr>
            <p:txBody>
              <a:bodyPr anchor="ctr" rtlCol="false" tIns="50800" lIns="50800" bIns="50800" rIns="50800"/>
              <a:lstStyle/>
              <a:p>
                <a:pPr algn="ctr">
                  <a:lnSpc>
                    <a:spcPts val="3357"/>
                  </a:lnSpc>
                </a:pPr>
              </a:p>
            </p:txBody>
          </p:sp>
        </p:grpSp>
        <p:grpSp>
          <p:nvGrpSpPr>
            <p:cNvPr name="Group 6" id="6"/>
            <p:cNvGrpSpPr/>
            <p:nvPr/>
          </p:nvGrpSpPr>
          <p:grpSpPr>
            <a:xfrm rot="0">
              <a:off x="1126548" y="0"/>
              <a:ext cx="892111" cy="892111"/>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3E1F1"/>
              </a:solidFill>
            </p:spPr>
          </p:sp>
          <p:sp>
            <p:nvSpPr>
              <p:cNvPr name="TextBox 8" id="8"/>
              <p:cNvSpPr txBox="true"/>
              <p:nvPr/>
            </p:nvSpPr>
            <p:spPr>
              <a:xfrm>
                <a:off x="76200" y="28575"/>
                <a:ext cx="660400" cy="708025"/>
              </a:xfrm>
              <a:prstGeom prst="rect">
                <a:avLst/>
              </a:prstGeom>
            </p:spPr>
            <p:txBody>
              <a:bodyPr anchor="ctr" rtlCol="false" tIns="50800" lIns="50800" bIns="50800" rIns="50800"/>
              <a:lstStyle/>
              <a:p>
                <a:pPr algn="ctr">
                  <a:lnSpc>
                    <a:spcPts val="3357"/>
                  </a:lnSpc>
                </a:pPr>
              </a:p>
            </p:txBody>
          </p:sp>
        </p:grpSp>
        <p:grpSp>
          <p:nvGrpSpPr>
            <p:cNvPr name="Group 9" id="9"/>
            <p:cNvGrpSpPr/>
            <p:nvPr/>
          </p:nvGrpSpPr>
          <p:grpSpPr>
            <a:xfrm rot="0">
              <a:off x="2305831" y="0"/>
              <a:ext cx="892111" cy="892111"/>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3E1F1"/>
              </a:solidFill>
            </p:spPr>
          </p:sp>
          <p:sp>
            <p:nvSpPr>
              <p:cNvPr name="TextBox 11" id="11"/>
              <p:cNvSpPr txBox="true"/>
              <p:nvPr/>
            </p:nvSpPr>
            <p:spPr>
              <a:xfrm>
                <a:off x="76200" y="28575"/>
                <a:ext cx="660400" cy="708025"/>
              </a:xfrm>
              <a:prstGeom prst="rect">
                <a:avLst/>
              </a:prstGeom>
            </p:spPr>
            <p:txBody>
              <a:bodyPr anchor="ctr" rtlCol="false" tIns="50800" lIns="50800" bIns="50800" rIns="50800"/>
              <a:lstStyle/>
              <a:p>
                <a:pPr algn="ctr">
                  <a:lnSpc>
                    <a:spcPts val="3357"/>
                  </a:lnSpc>
                </a:pPr>
              </a:p>
            </p:txBody>
          </p:sp>
        </p:grpSp>
      </p:grpSp>
      <p:sp>
        <p:nvSpPr>
          <p:cNvPr name="Freeform 12" id="12"/>
          <p:cNvSpPr/>
          <p:nvPr/>
        </p:nvSpPr>
        <p:spPr>
          <a:xfrm flipH="false" flipV="false" rot="0">
            <a:off x="16529908" y="8694618"/>
            <a:ext cx="1458784" cy="1458784"/>
          </a:xfrm>
          <a:custGeom>
            <a:avLst/>
            <a:gdLst/>
            <a:ahLst/>
            <a:cxnLst/>
            <a:rect r="r" b="b" t="t" l="l"/>
            <a:pathLst>
              <a:path h="1458784" w="1458784">
                <a:moveTo>
                  <a:pt x="0" y="0"/>
                </a:moveTo>
                <a:lnTo>
                  <a:pt x="1458784" y="0"/>
                </a:lnTo>
                <a:lnTo>
                  <a:pt x="1458784" y="1458784"/>
                </a:lnTo>
                <a:lnTo>
                  <a:pt x="0" y="1458784"/>
                </a:lnTo>
                <a:lnTo>
                  <a:pt x="0" y="0"/>
                </a:lnTo>
                <a:close/>
              </a:path>
            </a:pathLst>
          </a:custGeom>
          <a:blipFill>
            <a:blip r:embed="rId3"/>
            <a:stretch>
              <a:fillRect l="0" t="0" r="0" b="0"/>
            </a:stretch>
          </a:blipFill>
        </p:spPr>
      </p:sp>
      <p:grpSp>
        <p:nvGrpSpPr>
          <p:cNvPr name="Group 13" id="13"/>
          <p:cNvGrpSpPr/>
          <p:nvPr/>
        </p:nvGrpSpPr>
        <p:grpSpPr>
          <a:xfrm rot="0">
            <a:off x="0" y="1549426"/>
            <a:ext cx="18288000" cy="6998700"/>
            <a:chOff x="0" y="0"/>
            <a:chExt cx="4816593" cy="1843279"/>
          </a:xfrm>
        </p:grpSpPr>
        <p:sp>
          <p:nvSpPr>
            <p:cNvPr name="Freeform 14" id="14"/>
            <p:cNvSpPr/>
            <p:nvPr/>
          </p:nvSpPr>
          <p:spPr>
            <a:xfrm flipH="false" flipV="false" rot="0">
              <a:off x="0" y="0"/>
              <a:ext cx="4816592" cy="1843279"/>
            </a:xfrm>
            <a:custGeom>
              <a:avLst/>
              <a:gdLst/>
              <a:ahLst/>
              <a:cxnLst/>
              <a:rect r="r" b="b" t="t" l="l"/>
              <a:pathLst>
                <a:path h="1843279" w="4816592">
                  <a:moveTo>
                    <a:pt x="0" y="0"/>
                  </a:moveTo>
                  <a:lnTo>
                    <a:pt x="4816592" y="0"/>
                  </a:lnTo>
                  <a:lnTo>
                    <a:pt x="4816592" y="1843279"/>
                  </a:lnTo>
                  <a:lnTo>
                    <a:pt x="0" y="1843279"/>
                  </a:lnTo>
                  <a:close/>
                </a:path>
              </a:pathLst>
            </a:custGeom>
            <a:solidFill>
              <a:srgbClr val="C3E1F1"/>
            </a:solidFill>
          </p:spPr>
        </p:sp>
        <p:sp>
          <p:nvSpPr>
            <p:cNvPr name="TextBox 15" id="15"/>
            <p:cNvSpPr txBox="true"/>
            <p:nvPr/>
          </p:nvSpPr>
          <p:spPr>
            <a:xfrm>
              <a:off x="0" y="-28575"/>
              <a:ext cx="4816593" cy="1871854"/>
            </a:xfrm>
            <a:prstGeom prst="rect">
              <a:avLst/>
            </a:prstGeom>
          </p:spPr>
          <p:txBody>
            <a:bodyPr anchor="ctr" rtlCol="false" tIns="50800" lIns="50800" bIns="50800" rIns="50800"/>
            <a:lstStyle/>
            <a:p>
              <a:pPr algn="ctr">
                <a:lnSpc>
                  <a:spcPts val="2353"/>
                </a:lnSpc>
              </a:pPr>
            </a:p>
          </p:txBody>
        </p:sp>
      </p:grpSp>
      <p:sp>
        <p:nvSpPr>
          <p:cNvPr name="TextBox 16" id="16"/>
          <p:cNvSpPr txBox="true"/>
          <p:nvPr/>
        </p:nvSpPr>
        <p:spPr>
          <a:xfrm rot="0">
            <a:off x="11420818" y="2103397"/>
            <a:ext cx="6567874" cy="1535916"/>
          </a:xfrm>
          <a:prstGeom prst="rect">
            <a:avLst/>
          </a:prstGeom>
        </p:spPr>
        <p:txBody>
          <a:bodyPr anchor="t" rtlCol="false" tIns="0" lIns="0" bIns="0" rIns="0">
            <a:spAutoFit/>
          </a:bodyPr>
          <a:lstStyle/>
          <a:p>
            <a:pPr algn="ctr">
              <a:lnSpc>
                <a:spcPts val="6160"/>
              </a:lnSpc>
              <a:spcBef>
                <a:spcPct val="0"/>
              </a:spcBef>
            </a:pPr>
            <a:r>
              <a:rPr lang="en-US" sz="4400" spc="1038">
                <a:solidFill>
                  <a:srgbClr val="000000"/>
                </a:solidFill>
                <a:latin typeface="Century Gothic Paneuropean"/>
                <a:ea typeface="Century Gothic Paneuropean"/>
                <a:cs typeface="Century Gothic Paneuropean"/>
                <a:sym typeface="Century Gothic Paneuropean"/>
              </a:rPr>
              <a:t>VUOKRALAISEN </a:t>
            </a:r>
          </a:p>
          <a:p>
            <a:pPr algn="ctr">
              <a:lnSpc>
                <a:spcPts val="6160"/>
              </a:lnSpc>
              <a:spcBef>
                <a:spcPct val="0"/>
              </a:spcBef>
            </a:pPr>
            <a:r>
              <a:rPr lang="en-US" sz="4400" spc="1038">
                <a:solidFill>
                  <a:srgbClr val="000000"/>
                </a:solidFill>
                <a:latin typeface="Century Gothic Paneuropean"/>
                <a:ea typeface="Century Gothic Paneuropean"/>
                <a:cs typeface="Century Gothic Paneuropean"/>
                <a:sym typeface="Century Gothic Paneuropean"/>
              </a:rPr>
              <a:t>VELVOLLISUUDET​</a:t>
            </a:r>
          </a:p>
        </p:txBody>
      </p:sp>
      <p:sp>
        <p:nvSpPr>
          <p:cNvPr name="TextBox 17" id="17"/>
          <p:cNvSpPr txBox="true"/>
          <p:nvPr/>
        </p:nvSpPr>
        <p:spPr>
          <a:xfrm rot="0">
            <a:off x="0" y="1764367"/>
            <a:ext cx="11720126" cy="6502142"/>
          </a:xfrm>
          <a:prstGeom prst="rect">
            <a:avLst/>
          </a:prstGeom>
        </p:spPr>
        <p:txBody>
          <a:bodyPr anchor="t" rtlCol="false" tIns="0" lIns="0" bIns="0" rIns="0">
            <a:spAutoFit/>
          </a:bodyPr>
          <a:lstStyle/>
          <a:p>
            <a:pPr algn="l" marL="669291" indent="-334646" lvl="1">
              <a:lnSpc>
                <a:spcPts val="4340"/>
              </a:lnSpc>
              <a:buFont typeface="Arial"/>
              <a:buChar char="•"/>
            </a:pPr>
            <a:r>
              <a:rPr lang="en-US" sz="3100">
                <a:solidFill>
                  <a:srgbClr val="000000"/>
                </a:solidFill>
                <a:latin typeface="Century Gothic Paneuropean"/>
                <a:ea typeface="Century Gothic Paneuropean"/>
                <a:cs typeface="Century Gothic Paneuropean"/>
                <a:sym typeface="Century Gothic Paneuropean"/>
              </a:rPr>
              <a:t>Vuokra pitää m</a:t>
            </a:r>
            <a:r>
              <a:rPr lang="en-US" sz="3100">
                <a:solidFill>
                  <a:srgbClr val="000000"/>
                </a:solidFill>
                <a:latin typeface="Century Gothic Paneuropean"/>
                <a:ea typeface="Century Gothic Paneuropean"/>
                <a:cs typeface="Century Gothic Paneuropean"/>
                <a:sym typeface="Century Gothic Paneuropean"/>
              </a:rPr>
              <a:t>aksaa ajallaan.​​</a:t>
            </a:r>
          </a:p>
          <a:p>
            <a:pPr algn="l" marL="669291" indent="-334646" lvl="1">
              <a:lnSpc>
                <a:spcPts val="4340"/>
              </a:lnSpc>
              <a:buFont typeface="Arial"/>
              <a:buChar char="•"/>
            </a:pPr>
            <a:r>
              <a:rPr lang="en-US" sz="3100">
                <a:solidFill>
                  <a:srgbClr val="000000"/>
                </a:solidFill>
                <a:latin typeface="Century Gothic Paneuropean"/>
                <a:ea typeface="Century Gothic Paneuropean"/>
                <a:cs typeface="Century Gothic Paneuropean"/>
                <a:sym typeface="Century Gothic Paneuropean"/>
              </a:rPr>
              <a:t>Huoneistoa tulee hoitaa hyvin ja huolellisesti, esim. pakastin pitää sulattaa säännöllisesti.</a:t>
            </a:r>
          </a:p>
          <a:p>
            <a:pPr algn="l" marL="669291" indent="-334646" lvl="1">
              <a:lnSpc>
                <a:spcPts val="4340"/>
              </a:lnSpc>
              <a:buFont typeface="Arial"/>
              <a:buChar char="•"/>
            </a:pPr>
            <a:r>
              <a:rPr lang="en-US" sz="3100">
                <a:solidFill>
                  <a:srgbClr val="000000"/>
                </a:solidFill>
                <a:latin typeface="Century Gothic Paneuropean"/>
                <a:ea typeface="Century Gothic Paneuropean"/>
                <a:cs typeface="Century Gothic Paneuropean"/>
                <a:sym typeface="Century Gothic Paneuropean"/>
              </a:rPr>
              <a:t>Vahinko, joka aiheutuu tahallisesti, laiminlyönnillä tai muulla huolimattomuudella asunnolle, pitää korvata.​​</a:t>
            </a:r>
          </a:p>
          <a:p>
            <a:pPr algn="l" marL="669291" indent="-334646" lvl="1">
              <a:lnSpc>
                <a:spcPts val="4340"/>
              </a:lnSpc>
              <a:buFont typeface="Arial"/>
              <a:buChar char="•"/>
            </a:pPr>
            <a:r>
              <a:rPr lang="en-US" sz="3100">
                <a:solidFill>
                  <a:srgbClr val="000000"/>
                </a:solidFill>
                <a:latin typeface="Century Gothic Paneuropean"/>
                <a:ea typeface="Century Gothic Paneuropean"/>
                <a:cs typeface="Century Gothic Paneuropean"/>
                <a:sym typeface="Century Gothic Paneuropean"/>
              </a:rPr>
              <a:t>Vastuu asunnosta ja korvausvelvollisuus myös vieraiden aiheuttamista vahingoista. </a:t>
            </a:r>
          </a:p>
          <a:p>
            <a:pPr algn="l" marL="669291" indent="-334646" lvl="1">
              <a:lnSpc>
                <a:spcPts val="4340"/>
              </a:lnSpc>
              <a:buFont typeface="Arial"/>
              <a:buChar char="•"/>
            </a:pPr>
            <a:r>
              <a:rPr lang="en-US" sz="3100">
                <a:solidFill>
                  <a:srgbClr val="000000"/>
                </a:solidFill>
                <a:latin typeface="Century Gothic Paneuropean"/>
                <a:ea typeface="Century Gothic Paneuropean"/>
                <a:cs typeface="Century Gothic Paneuropean"/>
                <a:sym typeface="Century Gothic Paneuropean"/>
              </a:rPr>
              <a:t>Naapureiden huomioonottaminen ja talon sääntöjen noudattaminen.</a:t>
            </a:r>
          </a:p>
          <a:p>
            <a:pPr algn="l" marL="669291" indent="-334646" lvl="1">
              <a:lnSpc>
                <a:spcPts val="4340"/>
              </a:lnSpc>
              <a:buFont typeface="Arial"/>
              <a:buChar char="•"/>
            </a:pPr>
            <a:r>
              <a:rPr lang="en-US" sz="3100">
                <a:solidFill>
                  <a:srgbClr val="000000"/>
                </a:solidFill>
                <a:latin typeface="Century Gothic Paneuropean"/>
                <a:ea typeface="Century Gothic Paneuropean"/>
                <a:cs typeface="Century Gothic Paneuropean"/>
                <a:sym typeface="Century Gothic Paneuropean"/>
              </a:rPr>
              <a:t>Ilmoitusvelvollisuus: vuokralaisen on viipymättä ilmoitettava vuokranantajalle asunnossa huomaamistaan vioista. ​</a:t>
            </a:r>
          </a:p>
        </p:txBody>
      </p:sp>
      <p:sp>
        <p:nvSpPr>
          <p:cNvPr name="Freeform 18" id="18"/>
          <p:cNvSpPr/>
          <p:nvPr/>
        </p:nvSpPr>
        <p:spPr>
          <a:xfrm flipH="false" flipV="false" rot="0">
            <a:off x="12563209" y="4207798"/>
            <a:ext cx="4929740" cy="4929740"/>
          </a:xfrm>
          <a:custGeom>
            <a:avLst/>
            <a:gdLst/>
            <a:ahLst/>
            <a:cxnLst/>
            <a:rect r="r" b="b" t="t" l="l"/>
            <a:pathLst>
              <a:path h="4929740" w="4929740">
                <a:moveTo>
                  <a:pt x="0" y="0"/>
                </a:moveTo>
                <a:lnTo>
                  <a:pt x="4929741" y="0"/>
                </a:lnTo>
                <a:lnTo>
                  <a:pt x="4929741" y="4929740"/>
                </a:lnTo>
                <a:lnTo>
                  <a:pt x="0" y="4929740"/>
                </a:lnTo>
                <a:lnTo>
                  <a:pt x="0" y="0"/>
                </a:lnTo>
                <a:close/>
              </a:path>
            </a:pathLst>
          </a:custGeom>
          <a:blipFill>
            <a:blip r:embed="rId4"/>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grpSp>
        <p:nvGrpSpPr>
          <p:cNvPr name="Group 2" id="2"/>
          <p:cNvGrpSpPr/>
          <p:nvPr/>
        </p:nvGrpSpPr>
        <p:grpSpPr>
          <a:xfrm rot="0">
            <a:off x="408900" y="493215"/>
            <a:ext cx="2398456" cy="669083"/>
            <a:chOff x="0" y="0"/>
            <a:chExt cx="3197942" cy="892111"/>
          </a:xfrm>
        </p:grpSpPr>
        <p:grpSp>
          <p:nvGrpSpPr>
            <p:cNvPr name="Group 3" id="3"/>
            <p:cNvGrpSpPr/>
            <p:nvPr/>
          </p:nvGrpSpPr>
          <p:grpSpPr>
            <a:xfrm rot="0">
              <a:off x="0" y="0"/>
              <a:ext cx="892111" cy="892111"/>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3E1F1"/>
              </a:solidFill>
            </p:spPr>
          </p:sp>
          <p:sp>
            <p:nvSpPr>
              <p:cNvPr name="TextBox 5" id="5"/>
              <p:cNvSpPr txBox="true"/>
              <p:nvPr/>
            </p:nvSpPr>
            <p:spPr>
              <a:xfrm>
                <a:off x="76200" y="28575"/>
                <a:ext cx="660400" cy="708025"/>
              </a:xfrm>
              <a:prstGeom prst="rect">
                <a:avLst/>
              </a:prstGeom>
            </p:spPr>
            <p:txBody>
              <a:bodyPr anchor="ctr" rtlCol="false" tIns="50800" lIns="50800" bIns="50800" rIns="50800"/>
              <a:lstStyle/>
              <a:p>
                <a:pPr algn="ctr">
                  <a:lnSpc>
                    <a:spcPts val="3357"/>
                  </a:lnSpc>
                </a:pPr>
              </a:p>
            </p:txBody>
          </p:sp>
        </p:grpSp>
        <p:grpSp>
          <p:nvGrpSpPr>
            <p:cNvPr name="Group 6" id="6"/>
            <p:cNvGrpSpPr/>
            <p:nvPr/>
          </p:nvGrpSpPr>
          <p:grpSpPr>
            <a:xfrm rot="0">
              <a:off x="1126548" y="0"/>
              <a:ext cx="892111" cy="892111"/>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3E1F1"/>
              </a:solidFill>
            </p:spPr>
          </p:sp>
          <p:sp>
            <p:nvSpPr>
              <p:cNvPr name="TextBox 8" id="8"/>
              <p:cNvSpPr txBox="true"/>
              <p:nvPr/>
            </p:nvSpPr>
            <p:spPr>
              <a:xfrm>
                <a:off x="76200" y="28575"/>
                <a:ext cx="660400" cy="708025"/>
              </a:xfrm>
              <a:prstGeom prst="rect">
                <a:avLst/>
              </a:prstGeom>
            </p:spPr>
            <p:txBody>
              <a:bodyPr anchor="ctr" rtlCol="false" tIns="50800" lIns="50800" bIns="50800" rIns="50800"/>
              <a:lstStyle/>
              <a:p>
                <a:pPr algn="ctr">
                  <a:lnSpc>
                    <a:spcPts val="3357"/>
                  </a:lnSpc>
                </a:pPr>
              </a:p>
            </p:txBody>
          </p:sp>
        </p:grpSp>
        <p:grpSp>
          <p:nvGrpSpPr>
            <p:cNvPr name="Group 9" id="9"/>
            <p:cNvGrpSpPr/>
            <p:nvPr/>
          </p:nvGrpSpPr>
          <p:grpSpPr>
            <a:xfrm rot="0">
              <a:off x="2305831" y="0"/>
              <a:ext cx="892111" cy="892111"/>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3E1F1"/>
              </a:solidFill>
            </p:spPr>
          </p:sp>
          <p:sp>
            <p:nvSpPr>
              <p:cNvPr name="TextBox 11" id="11"/>
              <p:cNvSpPr txBox="true"/>
              <p:nvPr/>
            </p:nvSpPr>
            <p:spPr>
              <a:xfrm>
                <a:off x="76200" y="28575"/>
                <a:ext cx="660400" cy="708025"/>
              </a:xfrm>
              <a:prstGeom prst="rect">
                <a:avLst/>
              </a:prstGeom>
            </p:spPr>
            <p:txBody>
              <a:bodyPr anchor="ctr" rtlCol="false" tIns="50800" lIns="50800" bIns="50800" rIns="50800"/>
              <a:lstStyle/>
              <a:p>
                <a:pPr algn="ctr">
                  <a:lnSpc>
                    <a:spcPts val="3357"/>
                  </a:lnSpc>
                </a:pPr>
              </a:p>
            </p:txBody>
          </p:sp>
        </p:grpSp>
      </p:grpSp>
      <p:sp>
        <p:nvSpPr>
          <p:cNvPr name="Freeform 12" id="12"/>
          <p:cNvSpPr/>
          <p:nvPr/>
        </p:nvSpPr>
        <p:spPr>
          <a:xfrm flipH="false" flipV="false" rot="0">
            <a:off x="16529908" y="8694618"/>
            <a:ext cx="1458784" cy="1458784"/>
          </a:xfrm>
          <a:custGeom>
            <a:avLst/>
            <a:gdLst/>
            <a:ahLst/>
            <a:cxnLst/>
            <a:rect r="r" b="b" t="t" l="l"/>
            <a:pathLst>
              <a:path h="1458784" w="1458784">
                <a:moveTo>
                  <a:pt x="0" y="0"/>
                </a:moveTo>
                <a:lnTo>
                  <a:pt x="1458784" y="0"/>
                </a:lnTo>
                <a:lnTo>
                  <a:pt x="1458784" y="1458784"/>
                </a:lnTo>
                <a:lnTo>
                  <a:pt x="0" y="1458784"/>
                </a:lnTo>
                <a:lnTo>
                  <a:pt x="0" y="0"/>
                </a:lnTo>
                <a:close/>
              </a:path>
            </a:pathLst>
          </a:custGeom>
          <a:blipFill>
            <a:blip r:embed="rId2"/>
            <a:stretch>
              <a:fillRect l="0" t="0" r="0" b="0"/>
            </a:stretch>
          </a:blipFill>
        </p:spPr>
      </p:sp>
      <p:grpSp>
        <p:nvGrpSpPr>
          <p:cNvPr name="Group 13" id="13"/>
          <p:cNvGrpSpPr/>
          <p:nvPr/>
        </p:nvGrpSpPr>
        <p:grpSpPr>
          <a:xfrm rot="0">
            <a:off x="6063512" y="1301445"/>
            <a:ext cx="6061614" cy="5871175"/>
            <a:chOff x="0" y="0"/>
            <a:chExt cx="1112918" cy="1077953"/>
          </a:xfrm>
        </p:grpSpPr>
        <p:sp>
          <p:nvSpPr>
            <p:cNvPr name="Freeform 14" id="14"/>
            <p:cNvSpPr/>
            <p:nvPr/>
          </p:nvSpPr>
          <p:spPr>
            <a:xfrm flipH="false" flipV="false" rot="0">
              <a:off x="0" y="0"/>
              <a:ext cx="1112918" cy="1077953"/>
            </a:xfrm>
            <a:custGeom>
              <a:avLst/>
              <a:gdLst/>
              <a:ahLst/>
              <a:cxnLst/>
              <a:rect r="r" b="b" t="t" l="l"/>
              <a:pathLst>
                <a:path h="1077953" w="1112918">
                  <a:moveTo>
                    <a:pt x="556459" y="0"/>
                  </a:moveTo>
                  <a:cubicBezTo>
                    <a:pt x="249135" y="0"/>
                    <a:pt x="0" y="241308"/>
                    <a:pt x="0" y="538976"/>
                  </a:cubicBezTo>
                  <a:cubicBezTo>
                    <a:pt x="0" y="836645"/>
                    <a:pt x="249135" y="1077953"/>
                    <a:pt x="556459" y="1077953"/>
                  </a:cubicBezTo>
                  <a:cubicBezTo>
                    <a:pt x="863783" y="1077953"/>
                    <a:pt x="1112918" y="836645"/>
                    <a:pt x="1112918" y="538976"/>
                  </a:cubicBezTo>
                  <a:cubicBezTo>
                    <a:pt x="1112918" y="241308"/>
                    <a:pt x="863783" y="0"/>
                    <a:pt x="556459" y="0"/>
                  </a:cubicBezTo>
                  <a:close/>
                </a:path>
              </a:pathLst>
            </a:custGeom>
            <a:blipFill>
              <a:blip r:embed="rId3"/>
              <a:stretch>
                <a:fillRect l="0" t="-18886" r="0" b="-18886"/>
              </a:stretch>
            </a:blipFill>
          </p:spPr>
        </p:sp>
      </p:grpSp>
      <p:grpSp>
        <p:nvGrpSpPr>
          <p:cNvPr name="Group 15" id="15"/>
          <p:cNvGrpSpPr/>
          <p:nvPr/>
        </p:nvGrpSpPr>
        <p:grpSpPr>
          <a:xfrm rot="0">
            <a:off x="5502552" y="6101354"/>
            <a:ext cx="7282897" cy="1747542"/>
            <a:chOff x="0" y="0"/>
            <a:chExt cx="1918129" cy="460258"/>
          </a:xfrm>
        </p:grpSpPr>
        <p:sp>
          <p:nvSpPr>
            <p:cNvPr name="Freeform 16" id="16"/>
            <p:cNvSpPr/>
            <p:nvPr/>
          </p:nvSpPr>
          <p:spPr>
            <a:xfrm flipH="false" flipV="false" rot="0">
              <a:off x="0" y="0"/>
              <a:ext cx="1918129" cy="460258"/>
            </a:xfrm>
            <a:custGeom>
              <a:avLst/>
              <a:gdLst/>
              <a:ahLst/>
              <a:cxnLst/>
              <a:rect r="r" b="b" t="t" l="l"/>
              <a:pathLst>
                <a:path h="460258" w="1918129">
                  <a:moveTo>
                    <a:pt x="0" y="0"/>
                  </a:moveTo>
                  <a:lnTo>
                    <a:pt x="1918129" y="0"/>
                  </a:lnTo>
                  <a:lnTo>
                    <a:pt x="1918129" y="460258"/>
                  </a:lnTo>
                  <a:lnTo>
                    <a:pt x="0" y="460258"/>
                  </a:lnTo>
                  <a:close/>
                </a:path>
              </a:pathLst>
            </a:custGeom>
            <a:solidFill>
              <a:srgbClr val="1C6B95"/>
            </a:solidFill>
          </p:spPr>
        </p:sp>
        <p:sp>
          <p:nvSpPr>
            <p:cNvPr name="TextBox 17" id="17"/>
            <p:cNvSpPr txBox="true"/>
            <p:nvPr/>
          </p:nvSpPr>
          <p:spPr>
            <a:xfrm>
              <a:off x="0" y="-47625"/>
              <a:ext cx="1918129" cy="507883"/>
            </a:xfrm>
            <a:prstGeom prst="rect">
              <a:avLst/>
            </a:prstGeom>
          </p:spPr>
          <p:txBody>
            <a:bodyPr anchor="ctr" rtlCol="false" tIns="50800" lIns="50800" bIns="50800" rIns="50800"/>
            <a:lstStyle/>
            <a:p>
              <a:pPr algn="ctr">
                <a:lnSpc>
                  <a:spcPts val="3357"/>
                </a:lnSpc>
              </a:pPr>
            </a:p>
          </p:txBody>
        </p:sp>
      </p:grpSp>
      <p:sp>
        <p:nvSpPr>
          <p:cNvPr name="TextBox 18" id="18"/>
          <p:cNvSpPr txBox="true"/>
          <p:nvPr/>
        </p:nvSpPr>
        <p:spPr>
          <a:xfrm rot="0">
            <a:off x="5477711" y="6551262"/>
            <a:ext cx="7233216" cy="762000"/>
          </a:xfrm>
          <a:prstGeom prst="rect">
            <a:avLst/>
          </a:prstGeom>
        </p:spPr>
        <p:txBody>
          <a:bodyPr anchor="t" rtlCol="false" tIns="0" lIns="0" bIns="0" rIns="0">
            <a:spAutoFit/>
          </a:bodyPr>
          <a:lstStyle/>
          <a:p>
            <a:pPr algn="ctr">
              <a:lnSpc>
                <a:spcPts val="6299"/>
              </a:lnSpc>
            </a:pPr>
            <a:r>
              <a:rPr lang="en-US" sz="4499">
                <a:solidFill>
                  <a:srgbClr val="FEFEFE"/>
                </a:solidFill>
                <a:latin typeface="Century Gothic Paneuropean"/>
                <a:ea typeface="Century Gothic Paneuropean"/>
                <a:cs typeface="Century Gothic Paneuropean"/>
                <a:sym typeface="Century Gothic Paneuropean"/>
              </a:rPr>
              <a:t>KIITOS!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DAHCHwdeh2I</dc:identifier>
  <dcterms:modified xsi:type="dcterms:W3CDTF">2011-08-01T06:04:30Z</dcterms:modified>
  <cp:revision>1</cp:revision>
  <dc:title>Palvelumessut 2026</dc:title>
</cp:coreProperties>
</file>