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279" r:id="rId3"/>
    <p:sldId id="282" r:id="rId4"/>
    <p:sldId id="280" r:id="rId5"/>
    <p:sldId id="262" r:id="rId6"/>
    <p:sldId id="283" r:id="rId7"/>
    <p:sldId id="276" r:id="rId8"/>
    <p:sldId id="267" r:id="rId9"/>
    <p:sldId id="281" r:id="rId10"/>
    <p:sldId id="268" r:id="rId11"/>
    <p:sldId id="270" r:id="rId12"/>
    <p:sldId id="278" r:id="rId13"/>
  </p:sldIdLst>
  <p:sldSz cx="9144000" cy="6858000" type="screen4x3"/>
  <p:notesSz cx="9874250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CFCB"/>
    <a:srgbClr val="29ABB9"/>
    <a:srgbClr val="EFFEFF"/>
    <a:srgbClr val="73D4E7"/>
    <a:srgbClr val="868674"/>
    <a:srgbClr val="76D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6EE8F-5C4F-4DF5-8DE3-8F085332224A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6614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3124" y="6456614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9CF9-FF88-4835-8C3C-5809FE8CC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519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6ABE19-0F5A-413C-9CD9-444D1E0DA83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DF1824-1F54-43D0-9EFF-E34673A6287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3140968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fi-FI" sz="67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Lukion </a:t>
            </a:r>
            <a:r>
              <a:rPr lang="fi-FI" sz="67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opiskeluhuolto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936104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rgbClr val="EFFEFF"/>
                </a:solidFill>
              </a:rPr>
              <a:t>(</a:t>
            </a:r>
            <a:r>
              <a:rPr lang="fi-FI" sz="1600" dirty="0">
                <a:solidFill>
                  <a:schemeClr val="bg2"/>
                </a:solidFill>
              </a:rPr>
              <a:t>L</a:t>
            </a:r>
            <a:r>
              <a:rPr lang="fi-FI" sz="1600" dirty="0" smtClean="0">
                <a:solidFill>
                  <a:schemeClr val="bg2"/>
                </a:solidFill>
              </a:rPr>
              <a:t>ähteet: Oppilas- ja opiskelijahuoltolaki 1287/2013, </a:t>
            </a:r>
            <a:r>
              <a:rPr lang="fi-FI" sz="1600" dirty="0" smtClean="0">
                <a:solidFill>
                  <a:schemeClr val="bg2"/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Uusi soveltamisohje oppilas- ja opiskelijahuoltolainsäädännön toteuttamisen tueksi 13a/2015 STM)</a:t>
            </a:r>
            <a:endParaRPr lang="fi-FI" sz="1600" dirty="0">
              <a:solidFill>
                <a:schemeClr val="bg2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6156176" y="5517232"/>
            <a:ext cx="2377300" cy="187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Päivitetty 8.8.2018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1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Monialainen asiantuntijaryhmä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490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Kootaan tapauskohtaisesti opiskelijan suostumuksella, ryhmä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nimeää keskuudestaan vastuuhenkilön</a:t>
            </a:r>
          </a:p>
          <a:p>
            <a:pPr>
              <a:spcBef>
                <a:spcPts val="0"/>
              </a:spcBef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Yksittäisen opiskelijan asian käsittelyyn osallistuvat vain ne, joiden opiskeluhuoltoon liittyviin tehtäviin käsiteltävä asia välittömästi kuuluu</a:t>
            </a:r>
          </a:p>
          <a:p>
            <a:pPr marL="0" indent="0">
              <a:spcBef>
                <a:spcPts val="0"/>
              </a:spcBef>
              <a:buNone/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lvl="1">
              <a:spcBef>
                <a:spcPts val="0"/>
              </a:spcBef>
            </a:pP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opiskelijan suostumuksella hänen asiansa käsittelyyn voi osallistua tarvittavia opiskelijahuollon jäseniä, yhteistyötahoja tai opiskelijan läheisiä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142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Opiskeluhuollossa kertyvien </a:t>
            </a:r>
            <a:r>
              <a:rPr lang="fi-FI" sz="48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tietojen </a:t>
            </a:r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kirjaaminen</a:t>
            </a:r>
            <a:endParaRPr lang="fi-FI" sz="4000" dirty="0">
              <a:ln w="18415" cmpd="sng">
                <a:solidFill>
                  <a:srgbClr val="FFFFFF"/>
                </a:solidFill>
                <a:prstDash val="solid"/>
              </a:ln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Opiskeluhuollon 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järjestämiseksi ja toteuttamiseksi tarpeelliset tiedot kirjataan opiskeluhuoltokertomukseen, potilaskertomukseen ja muihin potilasasiakirjoihin tai opiskeluhuollon kuraattorin 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asiakaskertomukseen </a:t>
            </a: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lvl="1"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potilasasiakirjoihin 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sovelletaan potilaslakia (785/1992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uraattorin 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asiakaskertomukseen sosiaalihuollon asiakaslakia (812/2000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)</a:t>
            </a:r>
            <a:endParaRPr lang="fi-FI" sz="1800" dirty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016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Opiskeluhuoltoon liittyvien tietojen salassapito </a:t>
            </a:r>
            <a:r>
              <a:rPr lang="fi-FI" sz="4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/>
            </a:r>
            <a:br>
              <a:rPr lang="fi-FI" sz="4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fi-FI" sz="4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ja </a:t>
            </a:r>
            <a:r>
              <a:rPr lang="fi-FI" sz="44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oikeus poiketa salassapidosta </a:t>
            </a:r>
            <a:endParaRPr lang="fi-FI" sz="3200" dirty="0">
              <a:ln w="18415" cmpd="sng">
                <a:solidFill>
                  <a:srgbClr val="FFFFFF"/>
                </a:solidFill>
                <a:prstDash val="solid"/>
              </a:ln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Yksilöllistä opiskeluhuoltoa ohjaa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luottamuksellisuus sekä tietojen saantia ja salassapitoa koskevat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säädökset</a:t>
            </a:r>
          </a:p>
          <a:p>
            <a:pPr>
              <a:spcBef>
                <a:spcPts val="0"/>
              </a:spcBef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endParaRPr lang="fi-FI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Opiskelijan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yksilökohtaisen opiskeluhuollon järjestämiseen ja toteuttamiseen osallistuvilla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on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oikeus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salassapitovelvollisuuden estämättä </a:t>
            </a:r>
          </a:p>
          <a:p>
            <a:pPr lvl="1">
              <a:spcBef>
                <a:spcPts val="0"/>
              </a:spcBef>
            </a:pP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saada toisiltaan sekä </a:t>
            </a:r>
          </a:p>
          <a:p>
            <a:pPr lvl="1">
              <a:spcBef>
                <a:spcPts val="0"/>
              </a:spcBef>
            </a:pP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luovuttaa </a:t>
            </a:r>
            <a:r>
              <a:rPr lang="fi-FI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toisilleen </a:t>
            </a: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välttämättömät tiedot </a:t>
            </a:r>
            <a:r>
              <a:rPr lang="fi-FI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yksilökohtaisen opiskeluhuollon järjestämiseksi ja </a:t>
            </a: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toteuttamiseksi</a:t>
            </a:r>
            <a:endParaRPr lang="fi-FI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27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Opiskeluhuolto on…</a:t>
            </a:r>
            <a:endParaRPr lang="fi-FI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sz="2800" dirty="0" smtClean="0"/>
              <a:t>opiskelijan hyvän oppimisen, hyvän </a:t>
            </a:r>
            <a:r>
              <a:rPr lang="fi-FI" sz="2800" dirty="0"/>
              <a:t>psyykkisen ja fyysisen </a:t>
            </a:r>
            <a:r>
              <a:rPr lang="fi-FI" sz="2800" dirty="0" smtClean="0"/>
              <a:t>terveyden sekä </a:t>
            </a:r>
            <a:r>
              <a:rPr lang="fi-FI" sz="2800" dirty="0"/>
              <a:t>sosiaalisen hyvinvoinnin </a:t>
            </a:r>
            <a:r>
              <a:rPr lang="fi-FI" sz="2800" dirty="0" smtClean="0"/>
              <a:t>edistämistä </a:t>
            </a:r>
            <a:r>
              <a:rPr lang="fi-FI" sz="2800" dirty="0"/>
              <a:t>ja ylläpitämistä sekä niiden edellytyksiä lisäävää toimintaa </a:t>
            </a:r>
            <a:r>
              <a:rPr lang="fi-FI" sz="2800" dirty="0" smtClean="0"/>
              <a:t>oppilaitosyhteisössä 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25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Opiskeluhuoltoa toteutetaan</a:t>
            </a:r>
            <a:endParaRPr lang="fi-FI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ensisijaisesti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ehkäisevänä koko oppilaitosyhteisöä tukevana </a:t>
            </a:r>
            <a:r>
              <a:rPr lang="fi-FI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yhteisöllisenä opiskeluhuoltona</a:t>
            </a:r>
            <a:endParaRPr lang="fi-FI" sz="18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endParaRPr lang="fi-FI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yksilökohtaisena opiskeluhuoltona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opiskeluterveydenhuollon palvelut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psykologi- ja kuraattoripalvelut 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monialainen yksilökohtainen opiskeluhuolto</a:t>
            </a:r>
          </a:p>
          <a:p>
            <a:pPr marL="914400" lvl="2" indent="0">
              <a:spcBef>
                <a:spcPts val="0"/>
              </a:spcBef>
              <a:buNone/>
            </a:pPr>
            <a:endParaRPr lang="fi-FI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monialaisena yhteistyönä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opetustoimi sekä </a:t>
            </a:r>
            <a:r>
              <a:rPr lang="fi-FI" sz="20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sosiaali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- ja terveystoimi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opiskelijat ja heidän huoltajansa</a:t>
            </a:r>
          </a:p>
          <a:p>
            <a:pPr lvl="2">
              <a:spcBef>
                <a:spcPts val="0"/>
              </a:spcBef>
            </a:pPr>
            <a:r>
              <a:rPr lang="fi-FI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tarpeen mukaan muut yhteistyötahot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801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Yhteisöllinen opiskeluhuolto</a:t>
            </a:r>
            <a:endParaRPr lang="fi-FI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86003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Yhteisöllisellä opiskeluhuollolla tarkoitetaan toimintakulttuuria ja kaikkia niitä toimia, joilla edistetään opiskelijoiden oppimista, hyvinvointia, terveyttä, sosiaalista vastuullisuutta, vuorovaikutusta ja osallisuutta</a:t>
            </a:r>
          </a:p>
          <a:p>
            <a:endParaRPr lang="fi-FI" dirty="0" smtClean="0"/>
          </a:p>
          <a:p>
            <a:r>
              <a:rPr lang="fi-FI" dirty="0" smtClean="0"/>
              <a:t>Yhteisöllisessä opiskeluhuollossa kehitetään ja edistetään opiskeluympäristön terveellisyyttä, esteettömyyttä ja turvallisuutta sekä yhteisön hyvinvointia</a:t>
            </a:r>
          </a:p>
          <a:p>
            <a:endParaRPr lang="fi-FI" dirty="0"/>
          </a:p>
          <a:p>
            <a:r>
              <a:rPr lang="fi-FI" dirty="0" smtClean="0"/>
              <a:t>Yhteisöllistä opiskeluhuoltoa toteutetaan opiskeluhuoltopalveluiden ja oppilaitoksen henkilöstön, opiskelijoiden ja heidän huoltajiensa kanssa yhteistyössä laaditun oppilaitoskohtaisen opiskeluhuoltosuunnitelman mukaisesti</a:t>
            </a:r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6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Yksilökohtainen opiskeluhuolto </a:t>
            </a:r>
            <a:endParaRPr lang="fi-FI" sz="4400" dirty="0">
              <a:ln w="18415" cmpd="sng">
                <a:solidFill>
                  <a:srgbClr val="FFFFFF"/>
                </a:solidFill>
                <a:prstDash val="solid"/>
              </a:ln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Opiskelijalla on oikeus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keskustella 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joko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psykologin </a:t>
            </a:r>
            <a:r>
              <a:rPr lang="fi-FI" sz="2000" b="1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tai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kuraattorin kanssa sekä saada riittävä tuki ja ohjaus</a:t>
            </a:r>
          </a:p>
          <a:p>
            <a:pPr lvl="1">
              <a:spcBef>
                <a:spcPts val="0"/>
              </a:spcBef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viimeistään seitsemäntenä työpäivänä pyynnöstä</a:t>
            </a:r>
          </a:p>
          <a:p>
            <a:pPr lvl="1">
              <a:spcBef>
                <a:spcPts val="0"/>
              </a:spcBef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kiireellisessä tapauksessa samana tai seuraavana </a:t>
            </a: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työpäivänä</a:t>
            </a:r>
          </a:p>
          <a:p>
            <a:pPr lvl="1">
              <a:spcBef>
                <a:spcPts val="0"/>
              </a:spcBef>
            </a:pPr>
            <a:endParaRPr lang="fi-FI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000" dirty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342900" lvl="1" indent="-342900">
              <a:spcBef>
                <a:spcPts val="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Opiskelijalle järjestetään mahdollisuus  päästä tarvittaessa terveydenhoitajan vastaanotolle myös ilman </a:t>
            </a: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ajanvarausta</a:t>
            </a:r>
          </a:p>
          <a:p>
            <a:pPr lvl="1">
              <a:spcBef>
                <a:spcPts val="0"/>
              </a:spcBef>
            </a:pP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opiskelijalle </a:t>
            </a:r>
            <a:r>
              <a:rPr lang="fi-FI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on järjestettävä mahdollisuus saada arkipäivisin virka-aikana välittömästi </a:t>
            </a:r>
            <a:r>
              <a:rPr lang="fi-FI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yhteys opiskeluterveydenhuoltoon</a:t>
            </a:r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pPr marL="914400" lvl="1" indent="-457200">
              <a:buFont typeface="+mj-lt"/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62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Yksilökohtainen opiskeluhuolto</a:t>
            </a:r>
            <a:endParaRPr lang="fi-FI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Oppilaitoksen työntekijän tulee ilmoittaa opiskeluhuollon kuraattorille tai psykologille opiskelijan tuen tarve opiskeluvaikeuksien tai sosiaalisten tai psyykkisten vaikeuksien ehkäisemiseksi taikka poistamiseksi 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 lvl="1"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yhdessä opiskelijan kanssa tai</a:t>
            </a:r>
          </a:p>
          <a:p>
            <a:pPr marL="457200" lvl="1" indent="0">
              <a:spcBef>
                <a:spcPts val="0"/>
              </a:spcBef>
              <a:buNone/>
            </a:pPr>
            <a:endParaRPr lang="fi-FI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JasmineUPC" panose="02020603050405020304" pitchFamily="18" charset="-34"/>
            </a:endParaRPr>
          </a:p>
          <a:p>
            <a:pPr lvl="1"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jos yhteydenottoa ei ole mahdollista tehdä yhdessä, opiskelijalle on annettava tieto yhteydenotosta ja mahdollisuus keskustella yhteydenottoon liittyvistä syistä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opiskelijan huoltajalle on annettava tieto yhteydenotosta ellei opiskelija sitä pätevästi kiellä ottaen huomioon hänen ikänsä ja kehitystasonsa sekä asian laatu ja opiskelijan etu (</a:t>
            </a:r>
            <a:r>
              <a:rPr lang="fi-FI" sz="1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STM. Kuntainfo. Uusi soveltamisohje oppilas- ja opiskelijahuoltolainsäädännön toteuttamisen tueksi 13a/2015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174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Opiskelijan ja huoltajan asema opiskeluhuollossa </a:t>
            </a:r>
            <a:endParaRPr lang="fi-FI" sz="4400" dirty="0">
              <a:ln w="18415" cmpd="sng">
                <a:solidFill>
                  <a:srgbClr val="FFFFFF"/>
                </a:solidFill>
                <a:prstDash val="solid"/>
              </a:ln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Opiskelijan omat toivomukset ja mielipiteet on otettava huomioon häntä koskevissa 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ratkaisuissa. Opiskelijalla on yksilökohtaisessa opiskeluhuollossa ikänsä ja kehitystasonsa mukainen itsenäinen asema.</a:t>
            </a:r>
            <a:endParaRPr lang="fi-FI" sz="1800" dirty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Opiskeluhuoltoa 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toteutetaan yhteistyössä opiskelijan ja hänen huoltajiensa 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kanssa</a:t>
            </a: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Toimitaan ensisijassa opiskelijan edun mukaisesti</a:t>
            </a:r>
            <a:endParaRPr lang="fi-FI" sz="1800" dirty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1800" dirty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Alaikäinen voi painavasta syystä kieltää huoltajaansa </a:t>
            </a:r>
          </a:p>
          <a:p>
            <a:pPr lvl="1"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osallistumasta itseään koskevan opiskeluhuoltoasian käsittelyyn  </a:t>
            </a:r>
          </a:p>
          <a:p>
            <a:pPr lvl="1"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antamasta itseään koskevia salassa pidettäviä tietoja, jollei se ole selvästi hänen etunsa vastaista</a:t>
            </a:r>
          </a:p>
          <a:p>
            <a:endParaRPr lang="fi-FI" sz="18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Huoltajalla </a:t>
            </a:r>
            <a:r>
              <a:rPr lang="fi-FI" sz="18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ei ole oikeutta kieltää alaikäistä käyttämästä opiskeluhuollon </a:t>
            </a: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palveluja</a:t>
            </a:r>
          </a:p>
        </p:txBody>
      </p:sp>
    </p:spTree>
    <p:extLst>
      <p:ext uri="{BB962C8B-B14F-4D97-AF65-F5344CB8AC3E}">
        <p14:creationId xmlns:p14="http://schemas.microsoft.com/office/powerpoint/2010/main" val="35631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>
                <a:ln w="18415" cmpd="sng">
                  <a:solidFill>
                    <a:srgbClr val="FFFFFF"/>
                  </a:solidFill>
                  <a:prstDash val="solid"/>
                </a:ln>
                <a:latin typeface="JasmineUPC" panose="02020603050405020304" pitchFamily="18" charset="-34"/>
                <a:cs typeface="JasmineUPC" panose="02020603050405020304" pitchFamily="18" charset="-34"/>
              </a:rPr>
              <a:t>Opiskeluhuoltoryhmät</a:t>
            </a:r>
            <a:endParaRPr lang="fi-FI" sz="4400" dirty="0">
              <a:ln w="18415" cmpd="sng">
                <a:solidFill>
                  <a:srgbClr val="FFFFFF"/>
                </a:solidFill>
                <a:prstDash val="solid"/>
              </a:ln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sz="2000" b="1" dirty="0" smtClean="0"/>
          </a:p>
          <a:p>
            <a:pPr>
              <a:spcBef>
                <a:spcPts val="0"/>
              </a:spcBef>
            </a:pP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Opiskeluhuollon ohjausryhmä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vastaa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monialaisesti koulutuksen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järjestäjäkohtaisen opiskeluhuollon yleisestä suunnittelusta, kehittämisestä, ohjauksesta ja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arvioinnista (KAUPUNGIN TASO)</a:t>
            </a: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Yhteisöllinen opiskeluhuoltoryhmä YHR,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oppilaitoskohtainen (huom.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jo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lukioiden yhteinen)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vastaa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oppilaitoksen </a:t>
            </a:r>
            <a:r>
              <a:rPr lang="fi-FI" sz="2000" dirty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opiskeluhuollon suunnittelusta, kehittämisestä, toteuttamisesta ja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arvioinnista.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Yhteisöllisen opiskeluhuollon suunnittelu ja toteuttaminen on ryhmän keskeinen tehtävä. Mukana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opiskelijoiden ja vanhempien edustus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. (OPPILAITOKSEN TASO)</a:t>
            </a: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Monialainen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asiantuntijaryhmä MASI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kootaan tarvittaessa yksittäisen opiskelijan tueksi selvittämään tuen tarvetta ja huolehtimaan hänen tarvitsemiensa palveluiden järjestämisestä.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Käsittelee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yksittäisen opiskelijan tai tietyn opiskelijaryhmän tuen tarpeen selvittämiseen ja opiskeluhuollon palvelujen järjestämiseen liittyvät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asiat (YKSILÖTASO)</a:t>
            </a:r>
          </a:p>
          <a:p>
            <a:pPr>
              <a:spcBef>
                <a:spcPts val="0"/>
              </a:spcBef>
            </a:pPr>
            <a:endParaRPr lang="fi-FI" sz="2000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  <a:p>
            <a:pPr>
              <a:spcBef>
                <a:spcPts val="0"/>
              </a:spcBef>
            </a:pP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Oppimisen tuki OT, </a:t>
            </a:r>
            <a:r>
              <a:rPr lang="fi-FI" sz="2000" dirty="0" smtClean="0">
                <a:solidFill>
                  <a:schemeClr val="accent3">
                    <a:lumMod val="50000"/>
                  </a:schemeClr>
                </a:solidFill>
                <a:cs typeface="JasmineUPC" panose="02020603050405020304" pitchFamily="18" charset="-34"/>
              </a:rPr>
              <a:t>lukiokohtainen. Käsittelee oppimiseen ja opiskeluun liittyviä asioita ja seuraa poissaoloja. Sopii vastuista yksilökohtaisen opiskeluhuollon palveluiden tarjoamiseksi opiskelijalle.  (YKSILÖTASO) </a:t>
            </a:r>
            <a:endParaRPr lang="fi-FI" sz="2000" b="1" dirty="0" smtClean="0">
              <a:solidFill>
                <a:schemeClr val="accent3">
                  <a:lumMod val="50000"/>
                </a:schemeClr>
              </a:solidFill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57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31136"/>
              </p:ext>
            </p:extLst>
          </p:nvPr>
        </p:nvGraphicFramePr>
        <p:xfrm>
          <a:off x="-3250654" y="-7362800"/>
          <a:ext cx="5941776" cy="4525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148">
                  <a:extLst>
                    <a:ext uri="{9D8B030D-6E8A-4147-A177-3AD203B41FA5}">
                      <a16:colId xmlns:a16="http://schemas.microsoft.com/office/drawing/2014/main" val="3555062777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413709214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3356093928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1362635781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2355592456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4288649932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3565091044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1624561760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3033024696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4150794540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1490002720"/>
                    </a:ext>
                  </a:extLst>
                </a:gridCol>
                <a:gridCol w="495148">
                  <a:extLst>
                    <a:ext uri="{9D8B030D-6E8A-4147-A177-3AD203B41FA5}">
                      <a16:colId xmlns:a16="http://schemas.microsoft.com/office/drawing/2014/main" val="3254808694"/>
                    </a:ext>
                  </a:extLst>
                </a:gridCol>
              </a:tblGrid>
              <a:tr h="193417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Hyvinvoinnin tuen osa-alueet lukion opiskeluhuollossa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118661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813854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9463856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3615034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2011453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8918377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754610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0520332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795617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9271521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4288563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659339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6035303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3241617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8012650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720697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7677635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379147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265245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6643625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6798670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209439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213471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368675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0392669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 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8330473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 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0908638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 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7166534"/>
                  </a:ext>
                </a:extLst>
              </a:tr>
              <a:tr h="15473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 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 dirty="0">
                          <a:effectLst/>
                        </a:rPr>
                        <a:t> </a:t>
                      </a:r>
                      <a:endParaRPr lang="fi-FI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9448124"/>
                  </a:ext>
                </a:extLst>
              </a:tr>
            </a:tbl>
          </a:graphicData>
        </a:graphic>
      </p:graphicFrame>
      <p:pic>
        <p:nvPicPr>
          <p:cNvPr id="16" name="Kuva 1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2" t="22086" r="53840" b="20507"/>
          <a:stretch/>
        </p:blipFill>
        <p:spPr bwMode="auto">
          <a:xfrm>
            <a:off x="863588" y="208265"/>
            <a:ext cx="7596844" cy="65331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6099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Mukautettu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0D0CD"/>
      </a:accent1>
      <a:accent2>
        <a:srgbClr val="B2B2B2"/>
      </a:accent2>
      <a:accent3>
        <a:srgbClr val="969696"/>
      </a:accent3>
      <a:accent4>
        <a:srgbClr val="808080"/>
      </a:accent4>
      <a:accent5>
        <a:srgbClr val="B0FAFE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588</Words>
  <Application>Microsoft Office PowerPoint</Application>
  <PresentationFormat>Näytössä katseltava diaesitys (4:3)</PresentationFormat>
  <Paragraphs>429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JasmineUPC</vt:lpstr>
      <vt:lpstr>Wingdings</vt:lpstr>
      <vt:lpstr>Decatur</vt:lpstr>
      <vt:lpstr>Lukion opiskeluhuolto  </vt:lpstr>
      <vt:lpstr>Opiskeluhuolto on…</vt:lpstr>
      <vt:lpstr>Opiskeluhuoltoa toteutetaan</vt:lpstr>
      <vt:lpstr>Yhteisöllinen opiskeluhuolto</vt:lpstr>
      <vt:lpstr>Yksilökohtainen opiskeluhuolto </vt:lpstr>
      <vt:lpstr>Yksilökohtainen opiskeluhuolto</vt:lpstr>
      <vt:lpstr>Opiskelijan ja huoltajan asema opiskeluhuollossa </vt:lpstr>
      <vt:lpstr>Opiskeluhuoltoryhmät</vt:lpstr>
      <vt:lpstr>PowerPoint-esitys</vt:lpstr>
      <vt:lpstr>Monialainen asiantuntijaryhmä</vt:lpstr>
      <vt:lpstr>Opiskeluhuollossa kertyvien tietojen kirjaaminen</vt:lpstr>
      <vt:lpstr>Opiskeluhuoltoon liittyvien tietojen salassapito  ja oikeus poiketa salassapidosta </vt:lpstr>
    </vt:vector>
  </TitlesOfParts>
  <Company>Hyvinkään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Valkeapää Päivi</dc:creator>
  <cp:lastModifiedBy>Mc Leod Smith  Jasmina</cp:lastModifiedBy>
  <cp:revision>138</cp:revision>
  <cp:lastPrinted>2015-06-15T06:58:30Z</cp:lastPrinted>
  <dcterms:created xsi:type="dcterms:W3CDTF">2014-06-25T11:43:27Z</dcterms:created>
  <dcterms:modified xsi:type="dcterms:W3CDTF">2018-08-08T05:47:27Z</dcterms:modified>
</cp:coreProperties>
</file>