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0"/>
      <p:regular r:id="rId14"/>
      <p:bold r:id="rId15"/>
      <p:italic r:id="rId16"/>
      <p:boldItalic r:id="rId17"/>
    </p:embeddedFont>
    <p:embeddedFont>
      <p:font typeface="Nunito Bold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BE4DC-92B5-42E3-8526-317B351D9B3B}" v="7" dt="2023-12-08T08:39:5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l="2748" t="20645" b="645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375279" y="1697943"/>
            <a:ext cx="7537442" cy="344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4"/>
              </a:lnSpc>
            </a:pPr>
            <a:r>
              <a:rPr lang="en-US" sz="10016" spc="360">
                <a:solidFill>
                  <a:srgbClr val="F6F0DF"/>
                </a:solidFill>
                <a:latin typeface="Nunito Bold"/>
              </a:rPr>
              <a:t>Erasmus+</a:t>
            </a:r>
          </a:p>
          <a:p>
            <a:pPr algn="ctr">
              <a:lnSpc>
                <a:spcPts val="8814"/>
              </a:lnSpc>
            </a:pPr>
            <a:r>
              <a:rPr lang="en-US" sz="10016" spc="360">
                <a:solidFill>
                  <a:srgbClr val="F6F0DF"/>
                </a:solidFill>
                <a:latin typeface="Nunito Bold"/>
              </a:rPr>
              <a:t>Carbonless footprint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75279" y="6032245"/>
            <a:ext cx="7537442" cy="125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spc="216">
                <a:solidFill>
                  <a:srgbClr val="F6F0DF"/>
                </a:solidFill>
                <a:latin typeface="Nunito"/>
              </a:rPr>
              <a:t>Viikko Suomessa</a:t>
            </a:r>
          </a:p>
          <a:p>
            <a:pPr algn="ctr">
              <a:lnSpc>
                <a:spcPts val="4400"/>
              </a:lnSpc>
            </a:pPr>
            <a:r>
              <a:rPr lang="en-US" sz="5000" spc="180">
                <a:solidFill>
                  <a:srgbClr val="F6F0DF"/>
                </a:solidFill>
                <a:latin typeface="Nunito"/>
              </a:rPr>
              <a:t>6.5-13.5.2023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13862" y="7979791"/>
            <a:ext cx="5060275" cy="648349"/>
            <a:chOff x="0" y="0"/>
            <a:chExt cx="6747034" cy="864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2057" cy="818327"/>
            </a:xfrm>
            <a:custGeom>
              <a:avLst/>
              <a:gdLst/>
              <a:ahLst/>
              <a:cxnLst/>
              <a:rect l="l" t="t" r="r" b="b"/>
              <a:pathLst>
                <a:path w="1342057" h="818327">
                  <a:moveTo>
                    <a:pt x="0" y="0"/>
                  </a:moveTo>
                  <a:lnTo>
                    <a:pt x="1342057" y="0"/>
                  </a:lnTo>
                  <a:lnTo>
                    <a:pt x="1342057" y="818327"/>
                  </a:lnTo>
                  <a:lnTo>
                    <a:pt x="0" y="81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2746464" y="0"/>
              <a:ext cx="1295435" cy="864466"/>
            </a:xfrm>
            <a:custGeom>
              <a:avLst/>
              <a:gdLst/>
              <a:ahLst/>
              <a:cxnLst/>
              <a:rect l="l" t="t" r="r" b="b"/>
              <a:pathLst>
                <a:path w="1295435" h="864466">
                  <a:moveTo>
                    <a:pt x="0" y="0"/>
                  </a:moveTo>
                  <a:lnTo>
                    <a:pt x="1295435" y="0"/>
                  </a:lnTo>
                  <a:lnTo>
                    <a:pt x="1295435" y="864466"/>
                  </a:lnTo>
                  <a:lnTo>
                    <a:pt x="0" y="86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5451599" y="1382"/>
              <a:ext cx="1295435" cy="863083"/>
            </a:xfrm>
            <a:custGeom>
              <a:avLst/>
              <a:gdLst/>
              <a:ahLst/>
              <a:cxnLst/>
              <a:rect l="l" t="t" r="r" b="b"/>
              <a:pathLst>
                <a:path w="1295435" h="863083">
                  <a:moveTo>
                    <a:pt x="0" y="0"/>
                  </a:moveTo>
                  <a:lnTo>
                    <a:pt x="1295435" y="0"/>
                  </a:lnTo>
                  <a:lnTo>
                    <a:pt x="1295435" y="863084"/>
                  </a:lnTo>
                  <a:lnTo>
                    <a:pt x="0" y="8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66831" y="1028700"/>
            <a:ext cx="3114079" cy="4152106"/>
          </a:xfrm>
          <a:custGeom>
            <a:avLst/>
            <a:gdLst/>
            <a:ahLst/>
            <a:cxnLst/>
            <a:rect l="l" t="t" r="r" b="b"/>
            <a:pathLst>
              <a:path w="3114079" h="4152106">
                <a:moveTo>
                  <a:pt x="0" y="0"/>
                </a:moveTo>
                <a:lnTo>
                  <a:pt x="3114079" y="0"/>
                </a:lnTo>
                <a:lnTo>
                  <a:pt x="3114079" y="4152106"/>
                </a:lnTo>
                <a:lnTo>
                  <a:pt x="0" y="4152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1211451" y="5753968"/>
            <a:ext cx="6047849" cy="3504332"/>
          </a:xfrm>
          <a:custGeom>
            <a:avLst/>
            <a:gdLst/>
            <a:ahLst/>
            <a:cxnLst/>
            <a:rect l="l" t="t" r="r" b="b"/>
            <a:pathLst>
              <a:path w="6047849" h="3504332">
                <a:moveTo>
                  <a:pt x="0" y="0"/>
                </a:moveTo>
                <a:lnTo>
                  <a:pt x="6047849" y="0"/>
                </a:lnTo>
                <a:lnTo>
                  <a:pt x="6047849" y="3504332"/>
                </a:lnTo>
                <a:lnTo>
                  <a:pt x="0" y="3504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010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3286510" y="1374585"/>
            <a:ext cx="4519012" cy="3391016"/>
          </a:xfrm>
          <a:custGeom>
            <a:avLst/>
            <a:gdLst/>
            <a:ahLst/>
            <a:cxnLst/>
            <a:rect l="l" t="t" r="r" b="b"/>
            <a:pathLst>
              <a:path w="4519012" h="3391016">
                <a:moveTo>
                  <a:pt x="0" y="0"/>
                </a:moveTo>
                <a:lnTo>
                  <a:pt x="4519012" y="0"/>
                </a:lnTo>
                <a:lnTo>
                  <a:pt x="4519012" y="3391016"/>
                </a:lnTo>
                <a:lnTo>
                  <a:pt x="0" y="3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028700" y="1171575"/>
            <a:ext cx="7537442" cy="54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8"/>
              </a:lnSpc>
            </a:pPr>
            <a:r>
              <a:rPr lang="en-US" sz="4600" spc="165">
                <a:solidFill>
                  <a:srgbClr val="F6F0DF"/>
                </a:solidFill>
                <a:latin typeface="Nunito"/>
              </a:rPr>
              <a:t>Perhepäivä ja kiertokapula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03165"/>
            <a:ext cx="7537442" cy="436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Ensimmäinen päivä aloitettiin pienellä ryhmäytymisellä sveitsin isolla supalla. Tarkoituksena oli tutustua toisiimme hieman. Tämän jälkeen espanjalaiset ja turkkilaiset pääsivät vierailemaan koteihimme. 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Maanantaina aamupäivällä suuntasimme kierrokselle kiertokapulaan kuulemaan kierrätyksestä. Iltapäivä ja ilta jatkui Sääksissä saunoen, uiden, syöden ja erilaisia pelejä pelaillen.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7537442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000" spc="180">
                <a:solidFill>
                  <a:srgbClr val="F6F0DF"/>
                </a:solidFill>
                <a:latin typeface="Nunito"/>
              </a:rPr>
              <a:t>Oppitunnit ja kemian labrat</a:t>
            </a:r>
          </a:p>
        </p:txBody>
      </p:sp>
      <p:sp>
        <p:nvSpPr>
          <p:cNvPr id="3" name="Freeform 3"/>
          <p:cNvSpPr/>
          <p:nvPr/>
        </p:nvSpPr>
        <p:spPr>
          <a:xfrm>
            <a:off x="9913089" y="1028700"/>
            <a:ext cx="7346211" cy="3301411"/>
          </a:xfrm>
          <a:custGeom>
            <a:avLst/>
            <a:gdLst/>
            <a:ahLst/>
            <a:cxnLst/>
            <a:rect l="l" t="t" r="r" b="b"/>
            <a:pathLst>
              <a:path w="7346211" h="3301411">
                <a:moveTo>
                  <a:pt x="0" y="0"/>
                </a:moveTo>
                <a:lnTo>
                  <a:pt x="7346211" y="0"/>
                </a:lnTo>
                <a:lnTo>
                  <a:pt x="7346211" y="3301411"/>
                </a:lnTo>
                <a:lnTo>
                  <a:pt x="0" y="3301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1" r="-9234" b="-2910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9913089" y="4645049"/>
            <a:ext cx="3459938" cy="4613251"/>
          </a:xfrm>
          <a:custGeom>
            <a:avLst/>
            <a:gdLst/>
            <a:ahLst/>
            <a:cxnLst/>
            <a:rect l="l" t="t" r="r" b="b"/>
            <a:pathLst>
              <a:path w="3459938" h="4613251">
                <a:moveTo>
                  <a:pt x="0" y="0"/>
                </a:moveTo>
                <a:lnTo>
                  <a:pt x="3459938" y="0"/>
                </a:lnTo>
                <a:lnTo>
                  <a:pt x="3459938" y="4613251"/>
                </a:lnTo>
                <a:lnTo>
                  <a:pt x="0" y="461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3799362" y="4645049"/>
            <a:ext cx="3459938" cy="4613251"/>
          </a:xfrm>
          <a:custGeom>
            <a:avLst/>
            <a:gdLst/>
            <a:ahLst/>
            <a:cxnLst/>
            <a:rect l="l" t="t" r="r" b="b"/>
            <a:pathLst>
              <a:path w="3459938" h="4613251">
                <a:moveTo>
                  <a:pt x="0" y="0"/>
                </a:moveTo>
                <a:lnTo>
                  <a:pt x="3459938" y="0"/>
                </a:lnTo>
                <a:lnTo>
                  <a:pt x="3459938" y="4613251"/>
                </a:lnTo>
                <a:lnTo>
                  <a:pt x="0" y="4613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028700" y="3107459"/>
            <a:ext cx="7537442" cy="502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Tiistaina vieraat pääsivät tutustumaan oppitunneillemme. Näiden jälkeen vuorossa oli Hyvinkää kierros, jossa esittelimme paikallisia nähtävyyksiä.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Keskiviikkona aamu alkoi retkellä Sveitsin metsään, jossa tutkimme jääkauden jälkiä ja maastoa. 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Tämän jälkeen päivä jatkui koululla kemian labratöiden merkeissä Tiian ja Jorman ohjeistuksella.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Illan päätöksenä oli pizza- ja leffailta koululla.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04289" y="2838246"/>
            <a:ext cx="3537489" cy="5047156"/>
          </a:xfrm>
          <a:custGeom>
            <a:avLst/>
            <a:gdLst/>
            <a:ahLst/>
            <a:cxnLst/>
            <a:rect l="l" t="t" r="r" b="b"/>
            <a:pathLst>
              <a:path w="3537489" h="5047156">
                <a:moveTo>
                  <a:pt x="0" y="0"/>
                </a:moveTo>
                <a:lnTo>
                  <a:pt x="3537489" y="0"/>
                </a:lnTo>
                <a:lnTo>
                  <a:pt x="3537489" y="5047156"/>
                </a:lnTo>
                <a:lnTo>
                  <a:pt x="0" y="5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67" t="-11198" r="-8930" b="-185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9311826" y="1784350"/>
            <a:ext cx="4419891" cy="3110436"/>
          </a:xfrm>
          <a:custGeom>
            <a:avLst/>
            <a:gdLst/>
            <a:ahLst/>
            <a:cxnLst/>
            <a:rect l="l" t="t" r="r" b="b"/>
            <a:pathLst>
              <a:path w="4419891" h="3110436">
                <a:moveTo>
                  <a:pt x="0" y="0"/>
                </a:moveTo>
                <a:lnTo>
                  <a:pt x="4419891" y="0"/>
                </a:lnTo>
                <a:lnTo>
                  <a:pt x="4419891" y="3110436"/>
                </a:lnTo>
                <a:lnTo>
                  <a:pt x="0" y="3110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574" r="-1059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028700" y="1171575"/>
            <a:ext cx="7537442" cy="6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000" spc="180">
                <a:solidFill>
                  <a:srgbClr val="F6F0DF"/>
                </a:solidFill>
                <a:latin typeface="Nunito"/>
              </a:rPr>
              <a:t>Porvoo ja Helsinki päivä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82620"/>
            <a:ext cx="7537442" cy="636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Torstaina vierailimme Porvoossa Brunbergin suklaatehtaalla ja Porvoon tuomiokirkolla.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Vierailuiden jälkeen oli vapaa-aikaa, jolloin saimme kiertää kaupunkia ryhmän kanssa.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Perjantaina kävimme vielä Helsingissä.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Päivän aikana vierailimme Tahto-museossa ja Oodissa. Lisäksi esittelimme kaupunkia ja vietimme aikaa yhdessä.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  <a:p>
            <a:pPr>
              <a:lnSpc>
                <a:spcPts val="2640"/>
              </a:lnSpc>
            </a:pPr>
            <a:r>
              <a:rPr lang="en-US" sz="3000" spc="108">
                <a:solidFill>
                  <a:srgbClr val="F6F0DF"/>
                </a:solidFill>
                <a:latin typeface="Nunito"/>
              </a:rPr>
              <a:t>Paluumatkalla poikkesimme Tuusulassa, jossa vieraat saivat todistuksen vierailusta Suomessa.</a:t>
            </a:r>
          </a:p>
          <a:p>
            <a:pPr>
              <a:lnSpc>
                <a:spcPts val="2640"/>
              </a:lnSpc>
            </a:pPr>
            <a:endParaRPr lang="en-US" sz="3000" spc="108">
              <a:solidFill>
                <a:srgbClr val="F6F0DF"/>
              </a:solidFill>
              <a:latin typeface="Nuni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11826" y="5574244"/>
            <a:ext cx="4419891" cy="3183039"/>
          </a:xfrm>
          <a:custGeom>
            <a:avLst/>
            <a:gdLst/>
            <a:ahLst/>
            <a:cxnLst/>
            <a:rect l="l" t="t" r="r" b="b"/>
            <a:pathLst>
              <a:path w="4419891" h="3183039">
                <a:moveTo>
                  <a:pt x="0" y="0"/>
                </a:moveTo>
                <a:lnTo>
                  <a:pt x="4419891" y="0"/>
                </a:lnTo>
                <a:lnTo>
                  <a:pt x="4419891" y="3183039"/>
                </a:lnTo>
                <a:lnTo>
                  <a:pt x="0" y="3183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8" t="-26968" r="-6178"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2701" y="6033159"/>
            <a:ext cx="10442598" cy="163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6999" spc="251">
                <a:solidFill>
                  <a:srgbClr val="F6F0DF"/>
                </a:solidFill>
                <a:latin typeface="Nunito Bold"/>
              </a:rPr>
              <a:t>Erasmus+</a:t>
            </a:r>
          </a:p>
          <a:p>
            <a:pPr algn="ctr">
              <a:lnSpc>
                <a:spcPts val="6159"/>
              </a:lnSpc>
            </a:pPr>
            <a:r>
              <a:rPr lang="en-US" sz="6999" spc="251">
                <a:solidFill>
                  <a:srgbClr val="F6F0DF"/>
                </a:solidFill>
                <a:latin typeface="Nunito Bold"/>
              </a:rPr>
              <a:t>Carbonless footprint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75279" y="2942115"/>
            <a:ext cx="7537442" cy="121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4"/>
              </a:lnSpc>
            </a:pPr>
            <a:r>
              <a:rPr lang="en-US" sz="10016" spc="360">
                <a:solidFill>
                  <a:srgbClr val="F6F0DF"/>
                </a:solidFill>
                <a:latin typeface="Nunito Bold"/>
              </a:rPr>
              <a:t>Kiitos!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598364" y="4836627"/>
            <a:ext cx="5060275" cy="648349"/>
            <a:chOff x="0" y="0"/>
            <a:chExt cx="6747034" cy="864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2057" cy="818327"/>
            </a:xfrm>
            <a:custGeom>
              <a:avLst/>
              <a:gdLst/>
              <a:ahLst/>
              <a:cxnLst/>
              <a:rect l="l" t="t" r="r" b="b"/>
              <a:pathLst>
                <a:path w="1342057" h="818327">
                  <a:moveTo>
                    <a:pt x="0" y="0"/>
                  </a:moveTo>
                  <a:lnTo>
                    <a:pt x="1342057" y="0"/>
                  </a:lnTo>
                  <a:lnTo>
                    <a:pt x="1342057" y="818327"/>
                  </a:lnTo>
                  <a:lnTo>
                    <a:pt x="0" y="81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46464" y="0"/>
              <a:ext cx="1295435" cy="864466"/>
            </a:xfrm>
            <a:custGeom>
              <a:avLst/>
              <a:gdLst/>
              <a:ahLst/>
              <a:cxnLst/>
              <a:rect l="l" t="t" r="r" b="b"/>
              <a:pathLst>
                <a:path w="1295435" h="864466">
                  <a:moveTo>
                    <a:pt x="0" y="0"/>
                  </a:moveTo>
                  <a:lnTo>
                    <a:pt x="1295435" y="0"/>
                  </a:lnTo>
                  <a:lnTo>
                    <a:pt x="1295435" y="864466"/>
                  </a:lnTo>
                  <a:lnTo>
                    <a:pt x="0" y="86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5451599" y="1382"/>
              <a:ext cx="1295435" cy="863083"/>
            </a:xfrm>
            <a:custGeom>
              <a:avLst/>
              <a:gdLst/>
              <a:ahLst/>
              <a:cxnLst/>
              <a:rect l="l" t="t" r="r" b="b"/>
              <a:pathLst>
                <a:path w="1295435" h="863083">
                  <a:moveTo>
                    <a:pt x="0" y="0"/>
                  </a:moveTo>
                  <a:lnTo>
                    <a:pt x="1295435" y="0"/>
                  </a:lnTo>
                  <a:lnTo>
                    <a:pt x="1295435" y="863084"/>
                  </a:lnTo>
                  <a:lnTo>
                    <a:pt x="0" y="8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0755dd-3388-4b48-ac90-42eea34cfb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16C5C939C20441BCA00B6D619FA7A3" ma:contentTypeVersion="14" ma:contentTypeDescription="Luo uusi asiakirja." ma:contentTypeScope="" ma:versionID="1918acc2801cd47a07053d1516109608">
  <xsd:schema xmlns:xsd="http://www.w3.org/2001/XMLSchema" xmlns:xs="http://www.w3.org/2001/XMLSchema" xmlns:p="http://schemas.microsoft.com/office/2006/metadata/properties" xmlns:ns3="2b0755dd-3388-4b48-ac90-42eea34cfb61" xmlns:ns4="277166d0-5df8-4762-930e-f57e8f54c7f5" targetNamespace="http://schemas.microsoft.com/office/2006/metadata/properties" ma:root="true" ma:fieldsID="b23e55247666eefbc683b591443ad9a3" ns3:_="" ns4:_="">
    <xsd:import namespace="2b0755dd-3388-4b48-ac90-42eea34cfb61"/>
    <xsd:import namespace="277166d0-5df8-4762-930e-f57e8f54c7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755dd-3388-4b48-ac90-42eea34cf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66d0-5df8-4762-930e-f57e8f54c7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A67A57-DDEB-4370-8E2E-2F146AF853C3}">
  <ds:schemaRefs>
    <ds:schemaRef ds:uri="277166d0-5df8-4762-930e-f57e8f54c7f5"/>
    <ds:schemaRef ds:uri="2b0755dd-3388-4b48-ac90-42eea34cfb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0107D5-90D7-490C-B92F-FFE7B282D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C9143-46BD-40D6-AC7A-ED8FCE7B8171}">
  <ds:schemaRefs>
    <ds:schemaRef ds:uri="277166d0-5df8-4762-930e-f57e8f54c7f5"/>
    <ds:schemaRef ds:uri="2b0755dd-3388-4b48-ac90-42eea34cfb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</Words>
  <Application>Microsoft Office PowerPoint</Application>
  <PresentationFormat>Mukautettu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Nunito</vt:lpstr>
      <vt:lpstr>Nunito Bold</vt:lpstr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esitys kieliviikolle</dc:title>
  <dc:creator>Voutilainen Tuula</dc:creator>
  <cp:lastModifiedBy>Tuula Voutilainen</cp:lastModifiedBy>
  <cp:revision>3</cp:revision>
  <dcterms:created xsi:type="dcterms:W3CDTF">2006-08-16T00:00:00Z</dcterms:created>
  <dcterms:modified xsi:type="dcterms:W3CDTF">2023-12-10T19:13:26Z</dcterms:modified>
  <dc:identifier>DAF0sypt4XM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0x010100EC16C5C939C20441BCA00B6D619FA7A3</vt:lpwstr>
  </property>
</Properties>
</file>