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21"/>
  </p:notesMasterIdLst>
  <p:sldIdLst>
    <p:sldId id="260" r:id="rId4"/>
    <p:sldId id="270" r:id="rId5"/>
    <p:sldId id="290" r:id="rId6"/>
    <p:sldId id="275" r:id="rId7"/>
    <p:sldId id="257" r:id="rId8"/>
    <p:sldId id="313" r:id="rId9"/>
    <p:sldId id="315" r:id="rId10"/>
    <p:sldId id="321" r:id="rId11"/>
    <p:sldId id="322" r:id="rId12"/>
    <p:sldId id="327" r:id="rId13"/>
    <p:sldId id="317" r:id="rId14"/>
    <p:sldId id="323" r:id="rId15"/>
    <p:sldId id="319" r:id="rId16"/>
    <p:sldId id="320" r:id="rId17"/>
    <p:sldId id="326" r:id="rId18"/>
    <p:sldId id="325" r:id="rId19"/>
    <p:sldId id="266" r:id="rId20"/>
  </p:sldIdLst>
  <p:sldSz cx="9144000" cy="6858000" type="screen4x3"/>
  <p:notesSz cx="6797675" cy="987425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71" autoAdjust="0"/>
  </p:normalViewPr>
  <p:slideViewPr>
    <p:cSldViewPr>
      <p:cViewPr varScale="1">
        <p:scale>
          <a:sx n="124" d="100"/>
          <a:sy n="124" d="100"/>
        </p:scale>
        <p:origin x="696" y="108"/>
      </p:cViewPr>
      <p:guideLst>
        <p:guide orient="horz" pos="2160"/>
        <p:guide pos="2880"/>
      </p:guideLst>
    </p:cSldViewPr>
  </p:slideViewPr>
  <p:notesTextViewPr>
    <p:cViewPr>
      <p:scale>
        <a:sx n="3" d="2"/>
        <a:sy n="3" d="2"/>
      </p:scale>
      <p:origin x="0" y="0"/>
    </p:cViewPr>
  </p:notesTextViewPr>
  <p:notesViewPr>
    <p:cSldViewPr>
      <p:cViewPr varScale="1">
        <p:scale>
          <a:sx n="92" d="100"/>
          <a:sy n="92" d="100"/>
        </p:scale>
        <p:origin x="375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BE633F9C-1A87-453E-9DE9-2A380DE662BB}" type="datetimeFigureOut">
              <a:rPr lang="fi-FI" smtClean="0"/>
              <a:t>22.11.2017</a:t>
            </a:fld>
            <a:endParaRPr lang="fi-FI"/>
          </a:p>
        </p:txBody>
      </p:sp>
      <p:sp>
        <p:nvSpPr>
          <p:cNvPr id="4" name="Dian kuvan paikkamerkki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E0978FA0-0115-4FEA-8665-3650815B6C2D}" type="slidenum">
              <a:rPr lang="fi-FI" smtClean="0"/>
              <a:t>‹#›</a:t>
            </a:fld>
            <a:endParaRPr lang="fi-FI"/>
          </a:p>
        </p:txBody>
      </p:sp>
    </p:spTree>
    <p:extLst>
      <p:ext uri="{BB962C8B-B14F-4D97-AF65-F5344CB8AC3E}">
        <p14:creationId xmlns:p14="http://schemas.microsoft.com/office/powerpoint/2010/main" val="341874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yvinkaa.fi/Sveitsi-Harkavehma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1</a:t>
            </a:fld>
            <a:endParaRPr lang="fi-FI"/>
          </a:p>
        </p:txBody>
      </p:sp>
    </p:spTree>
    <p:extLst>
      <p:ext uri="{BB962C8B-B14F-4D97-AF65-F5344CB8AC3E}">
        <p14:creationId xmlns:p14="http://schemas.microsoft.com/office/powerpoint/2010/main" val="32993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Osayleiskaavaluonnos koostuu kaavakartasta ja määräyksistä sekä selostuksesta.</a:t>
            </a:r>
          </a:p>
          <a:p>
            <a:endParaRPr lang="fi-FI" dirty="0"/>
          </a:p>
          <a:p>
            <a:r>
              <a:rPr lang="fi-FI" dirty="0" smtClean="0"/>
              <a:t>AK: Asuinkerrostalojen alueet</a:t>
            </a:r>
            <a:endParaRPr lang="fi-FI" dirty="0"/>
          </a:p>
          <a:p>
            <a:r>
              <a:rPr lang="fi-FI" dirty="0" smtClean="0"/>
              <a:t>PY: Julkisten palvelujen alueet</a:t>
            </a:r>
            <a:endParaRPr lang="fi-FI" dirty="0"/>
          </a:p>
          <a:p>
            <a:r>
              <a:rPr lang="fi-FI" dirty="0" smtClean="0"/>
              <a:t>Virkistysalueet</a:t>
            </a:r>
            <a:endParaRPr lang="fi-FI" dirty="0"/>
          </a:p>
          <a:p>
            <a:r>
              <a:rPr lang="fi-FI" dirty="0" smtClean="0"/>
              <a:t>Matkailupalvelujen alueet</a:t>
            </a:r>
            <a:endParaRPr lang="fi-FI" dirty="0"/>
          </a:p>
          <a:p>
            <a:r>
              <a:rPr lang="fi-FI" dirty="0" smtClean="0"/>
              <a:t>Yleiset pysäköintialueet</a:t>
            </a:r>
            <a:endParaRPr lang="fi-FI" dirty="0"/>
          </a:p>
          <a:p>
            <a:r>
              <a:rPr lang="fi-FI" dirty="0" smtClean="0"/>
              <a:t>Luonnonsuojelualue</a:t>
            </a:r>
            <a:endParaRPr lang="fi-FI" dirty="0"/>
          </a:p>
          <a:p>
            <a:r>
              <a:rPr lang="fi-FI" dirty="0" smtClean="0"/>
              <a:t>Rakennustaiteellisesti tai kulttuurihistoriallisesti arvokas kohde</a:t>
            </a:r>
            <a:endParaRPr lang="fi-FI" dirty="0"/>
          </a:p>
          <a:p>
            <a:r>
              <a:rPr lang="fi-FI" dirty="0" smtClean="0"/>
              <a:t>Rakennusoikeus</a:t>
            </a:r>
            <a:endParaRPr lang="fi-FI" dirty="0"/>
          </a:p>
          <a:p>
            <a:r>
              <a:rPr lang="fi-FI" dirty="0" smtClean="0"/>
              <a:t>Urheilu- ja virkistystoiminnalle varattu alueen osa</a:t>
            </a:r>
            <a:endParaRPr lang="fi-FI" dirty="0"/>
          </a:p>
          <a:p>
            <a:r>
              <a:rPr lang="fi-FI" dirty="0" smtClean="0"/>
              <a:t>Joukkoliikenteen yhteys ja Kevyen liikenteen yhteystarve, yhdyskäytävä</a:t>
            </a:r>
            <a:endParaRPr lang="fi-FI" dirty="0"/>
          </a:p>
          <a:p>
            <a:r>
              <a:rPr lang="fi-FI" dirty="0" smtClean="0"/>
              <a:t>Arvokas harjualue</a:t>
            </a:r>
            <a:endParaRPr lang="fi-FI" dirty="0"/>
          </a:p>
          <a:p>
            <a:r>
              <a:rPr lang="fi-FI" dirty="0" smtClean="0"/>
              <a:t>Kadut ja uudet kadut</a:t>
            </a:r>
            <a:endParaRPr lang="fi-FI" dirty="0"/>
          </a:p>
          <a:p>
            <a:r>
              <a:rPr lang="fi-FI" dirty="0" smtClean="0"/>
              <a:t>Ulkoilureitit</a:t>
            </a:r>
          </a:p>
          <a:p>
            <a:r>
              <a:rPr lang="fi-FI" dirty="0" smtClean="0"/>
              <a:t>Yleiset määräykset</a:t>
            </a:r>
          </a:p>
        </p:txBody>
      </p:sp>
      <p:sp>
        <p:nvSpPr>
          <p:cNvPr id="4" name="Dian numeron paikkamerkki 3"/>
          <p:cNvSpPr>
            <a:spLocks noGrp="1"/>
          </p:cNvSpPr>
          <p:nvPr>
            <p:ph type="sldNum" sz="quarter" idx="10"/>
          </p:nvPr>
        </p:nvSpPr>
        <p:spPr/>
        <p:txBody>
          <a:bodyPr/>
          <a:lstStyle/>
          <a:p>
            <a:fld id="{E0978FA0-0115-4FEA-8665-3650815B6C2D}" type="slidenum">
              <a:rPr lang="fi-FI" smtClean="0"/>
              <a:t>11</a:t>
            </a:fld>
            <a:endParaRPr lang="fi-FI"/>
          </a:p>
        </p:txBody>
      </p:sp>
    </p:spTree>
    <p:extLst>
      <p:ext uri="{BB962C8B-B14F-4D97-AF65-F5344CB8AC3E}">
        <p14:creationId xmlns:p14="http://schemas.microsoft.com/office/powerpoint/2010/main" val="418732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Uimala ja Sveitsin Lukio: Julkisten palvelujen ja hallinnon alue (PY)</a:t>
            </a:r>
          </a:p>
          <a:p>
            <a:endParaRPr lang="fi-FI" dirty="0"/>
          </a:p>
          <a:p>
            <a:r>
              <a:rPr lang="fi-FI" dirty="0" smtClean="0"/>
              <a:t>Teerimäenkatu</a:t>
            </a:r>
          </a:p>
          <a:p>
            <a:endParaRPr lang="fi-FI" dirty="0"/>
          </a:p>
          <a:p>
            <a:r>
              <a:rPr lang="fi-FI" dirty="0" smtClean="0"/>
              <a:t>Ulkoilureitit</a:t>
            </a:r>
          </a:p>
          <a:p>
            <a:endParaRPr lang="fi-FI" dirty="0"/>
          </a:p>
          <a:p>
            <a:r>
              <a:rPr lang="fi-FI" dirty="0" smtClean="0"/>
              <a:t>Urheilu- ja virkistystoiminnalle varattu alueen osa. Sveitsin kentän korvaaminen.</a:t>
            </a:r>
          </a:p>
          <a:p>
            <a:endParaRPr lang="fi-FI" dirty="0"/>
          </a:p>
          <a:p>
            <a:r>
              <a:rPr lang="fi-FI" dirty="0" smtClean="0"/>
              <a:t>Rakennustaiteellisesti tai kulttuurihistoriallisesti arvokas kohde</a:t>
            </a:r>
          </a:p>
          <a:p>
            <a:endParaRPr lang="fi-FI" dirty="0"/>
          </a:p>
          <a:p>
            <a:r>
              <a:rPr lang="fi-FI" dirty="0" smtClean="0"/>
              <a:t>Joukkoliikenteen uusi yhteys</a:t>
            </a:r>
          </a:p>
          <a:p>
            <a:endParaRPr lang="fi-FI" dirty="0"/>
          </a:p>
          <a:p>
            <a:r>
              <a:rPr lang="fi-FI" dirty="0" smtClean="0"/>
              <a:t>Yhdyskäytävä</a:t>
            </a:r>
          </a:p>
          <a:p>
            <a:endParaRPr lang="fi-FI" dirty="0"/>
          </a:p>
          <a:p>
            <a:r>
              <a:rPr lang="fi-FI" dirty="0" smtClean="0"/>
              <a:t>Yleinen pysäköintialue</a:t>
            </a:r>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13</a:t>
            </a:fld>
            <a:endParaRPr lang="fi-FI"/>
          </a:p>
        </p:txBody>
      </p:sp>
    </p:spTree>
    <p:extLst>
      <p:ext uri="{BB962C8B-B14F-4D97-AF65-F5344CB8AC3E}">
        <p14:creationId xmlns:p14="http://schemas.microsoft.com/office/powerpoint/2010/main" val="110583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Sveitsin majan ympäristö voimassa olevan asemakaavan mukaisena</a:t>
            </a:r>
          </a:p>
          <a:p>
            <a:endParaRPr lang="fi-FI" dirty="0"/>
          </a:p>
          <a:p>
            <a:r>
              <a:rPr lang="fi-FI" dirty="0" smtClean="0"/>
              <a:t>Hotelli: Matkailupalvelujen alue</a:t>
            </a:r>
          </a:p>
          <a:p>
            <a:endParaRPr lang="fi-FI" dirty="0"/>
          </a:p>
          <a:p>
            <a:r>
              <a:rPr lang="fi-FI" dirty="0" smtClean="0"/>
              <a:t>Hotellitontin itäosa ja pysäköintialue AK-1</a:t>
            </a:r>
          </a:p>
          <a:p>
            <a:endParaRPr lang="fi-FI" dirty="0"/>
          </a:p>
          <a:p>
            <a:r>
              <a:rPr lang="fi-FI" dirty="0" smtClean="0"/>
              <a:t>Härkävehmaan koulu koulun edusta ja Sveitsin kenttä AK-2</a:t>
            </a:r>
          </a:p>
          <a:p>
            <a:endParaRPr lang="fi-FI" dirty="0"/>
          </a:p>
          <a:p>
            <a:r>
              <a:rPr lang="fi-FI" dirty="0" smtClean="0"/>
              <a:t>Selvitysalue</a:t>
            </a:r>
          </a:p>
          <a:p>
            <a:r>
              <a:rPr lang="fi-FI" dirty="0" smtClean="0"/>
              <a:t>Ennen alueen käyttötarkoituksen muuttamista asemakaavalla tulee selvittää alueen rakentamisen vaikutukset luonnonsuojelullisiin arvoihin.</a:t>
            </a:r>
          </a:p>
          <a:p>
            <a:endParaRPr lang="fi-FI" dirty="0"/>
          </a:p>
          <a:p>
            <a:r>
              <a:rPr lang="fi-FI" dirty="0" smtClean="0"/>
              <a:t>Uusi katu, tarkoitus</a:t>
            </a:r>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14</a:t>
            </a:fld>
            <a:endParaRPr lang="fi-FI"/>
          </a:p>
        </p:txBody>
      </p:sp>
    </p:spTree>
    <p:extLst>
      <p:ext uri="{BB962C8B-B14F-4D97-AF65-F5344CB8AC3E}">
        <p14:creationId xmlns:p14="http://schemas.microsoft.com/office/powerpoint/2010/main" val="196762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17</a:t>
            </a:fld>
            <a:endParaRPr lang="fi-FI"/>
          </a:p>
        </p:txBody>
      </p:sp>
    </p:spTree>
    <p:extLst>
      <p:ext uri="{BB962C8B-B14F-4D97-AF65-F5344CB8AC3E}">
        <p14:creationId xmlns:p14="http://schemas.microsoft.com/office/powerpoint/2010/main" val="359251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Suunnitteluvaraus on lainvoimainen, yhteistoimintasopimuksesta on valitettu</a:t>
            </a:r>
          </a:p>
          <a:p>
            <a:r>
              <a:rPr lang="fi-FI" dirty="0" smtClean="0"/>
              <a:t>Tehtaankulma Suokadun varrella</a:t>
            </a:r>
          </a:p>
          <a:p>
            <a:r>
              <a:rPr lang="fi-FI" dirty="0" smtClean="0"/>
              <a:t>Marjamäenkadun alue Konepajan luona</a:t>
            </a:r>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2</a:t>
            </a:fld>
            <a:endParaRPr lang="fi-FI"/>
          </a:p>
        </p:txBody>
      </p:sp>
    </p:spTree>
    <p:extLst>
      <p:ext uri="{BB962C8B-B14F-4D97-AF65-F5344CB8AC3E}">
        <p14:creationId xmlns:p14="http://schemas.microsoft.com/office/powerpoint/2010/main" val="83732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Tarkoitus: ideoida alueelle uusia toimintoja, sovittaa ne yhteen ympäristön arvojen kanssa ja samalla vahvistaa Sveitsin roolia matkailu- ja virkistyspalvelukäytössä.</a:t>
            </a:r>
          </a:p>
          <a:p>
            <a:endParaRPr lang="fi-FI" dirty="0"/>
          </a:p>
          <a:p>
            <a:r>
              <a:rPr lang="fi-FI" dirty="0" smtClean="0"/>
              <a:t>Hotelli ja sen itäpuolinen alue: Matkailua palvelevien rakennusten alue</a:t>
            </a:r>
          </a:p>
          <a:p>
            <a:endParaRPr lang="fi-FI" dirty="0" smtClean="0"/>
          </a:p>
          <a:p>
            <a:r>
              <a:rPr lang="fi-FI" dirty="0" smtClean="0"/>
              <a:t>Pysäköintialue: Pysäköintialue, jonka vaihtoehtoisena käyttötarkoituksena on matkailua palveleva alue, jolle saa sijoittaa myös asumista.</a:t>
            </a:r>
          </a:p>
          <a:p>
            <a:endParaRPr lang="fi-FI" dirty="0"/>
          </a:p>
          <a:p>
            <a:r>
              <a:rPr lang="fi-FI" dirty="0" smtClean="0"/>
              <a:t>Härkävehmaan koulu: Palvelurakennusten alue, jonka vaihtoehtoisena käyttötarkoituksena on asuinkerrostalojen alue.</a:t>
            </a:r>
          </a:p>
          <a:p>
            <a:endParaRPr lang="fi-FI" dirty="0"/>
          </a:p>
          <a:p>
            <a:r>
              <a:rPr lang="fi-FI" dirty="0" smtClean="0"/>
              <a:t>Aleksis Kiven kadun varsi: Asuinkerrostalojen alue</a:t>
            </a:r>
          </a:p>
          <a:p>
            <a:endParaRPr lang="fi-FI" dirty="0"/>
          </a:p>
          <a:p>
            <a:r>
              <a:rPr lang="fi-FI" dirty="0" smtClean="0"/>
              <a:t>Sveitsin kenttä: Urheilu ja virkistyspalvelujen alue, jonka vaihtoehtoisena käyttötarkoituksena on asuinkerrostalojen alue</a:t>
            </a:r>
          </a:p>
          <a:p>
            <a:endParaRPr lang="fi-FI" dirty="0"/>
          </a:p>
          <a:p>
            <a:r>
              <a:rPr lang="fi-FI" dirty="0" smtClean="0"/>
              <a:t>Suojelualueen rajauksen muutokset</a:t>
            </a:r>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3</a:t>
            </a:fld>
            <a:endParaRPr lang="fi-FI"/>
          </a:p>
        </p:txBody>
      </p:sp>
    </p:spTree>
    <p:extLst>
      <p:ext uri="{BB962C8B-B14F-4D97-AF65-F5344CB8AC3E}">
        <p14:creationId xmlns:p14="http://schemas.microsoft.com/office/powerpoint/2010/main" val="3444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0978FA0-0115-4FEA-8665-3650815B6C2D}" type="slidenum">
              <a:rPr lang="fi-FI" smtClean="0"/>
              <a:t>4</a:t>
            </a:fld>
            <a:endParaRPr lang="fi-FI"/>
          </a:p>
        </p:txBody>
      </p:sp>
    </p:spTree>
    <p:extLst>
      <p:ext uri="{BB962C8B-B14F-4D97-AF65-F5344CB8AC3E}">
        <p14:creationId xmlns:p14="http://schemas.microsoft.com/office/powerpoint/2010/main" val="240590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5</a:t>
            </a:fld>
            <a:endParaRPr lang="fi-FI"/>
          </a:p>
        </p:txBody>
      </p:sp>
    </p:spTree>
    <p:extLst>
      <p:ext uri="{BB962C8B-B14F-4D97-AF65-F5344CB8AC3E}">
        <p14:creationId xmlns:p14="http://schemas.microsoft.com/office/powerpoint/2010/main" val="243715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hlinkClick r:id="rId3"/>
              </a:rPr>
              <a:t>WWW.hyvinkaa.fi/Sveitsi-Harkavehmas</a:t>
            </a:r>
            <a:endParaRPr lang="fi-FI" dirty="0" smtClean="0"/>
          </a:p>
          <a:p>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6</a:t>
            </a:fld>
            <a:endParaRPr lang="fi-FI"/>
          </a:p>
        </p:txBody>
      </p:sp>
    </p:spTree>
    <p:extLst>
      <p:ext uri="{BB962C8B-B14F-4D97-AF65-F5344CB8AC3E}">
        <p14:creationId xmlns:p14="http://schemas.microsoft.com/office/powerpoint/2010/main" val="166778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smtClean="0"/>
              <a:t>Pohja-</a:t>
            </a:r>
            <a:r>
              <a:rPr lang="fi-FI" dirty="0" smtClean="0"/>
              <a:t> ja hulevesiselvitys on valmistumassa. Suunnittelun edetessä tarkennetaan.</a:t>
            </a:r>
          </a:p>
          <a:p>
            <a:endParaRPr lang="fi-FI" dirty="0"/>
          </a:p>
          <a:p>
            <a:r>
              <a:rPr lang="fi-FI" dirty="0" smtClean="0"/>
              <a:t>Rakennushistoriaselvitys on alkamassa.</a:t>
            </a:r>
          </a:p>
          <a:p>
            <a:endParaRPr lang="fi-FI" dirty="0"/>
          </a:p>
          <a:p>
            <a:r>
              <a:rPr lang="fi-FI" dirty="0" smtClean="0"/>
              <a:t>Härkävehmaan koulun kuntokartoitus on valmistumassa.</a:t>
            </a:r>
          </a:p>
          <a:p>
            <a:endParaRPr lang="fi-FI" dirty="0"/>
          </a:p>
          <a:p>
            <a:r>
              <a:rPr lang="fi-FI" dirty="0" smtClean="0"/>
              <a:t>Luonnos on nähtävillä 21.6.2017 asti. Mielipiteet on toimitettava klo 15.00 mennessä.</a:t>
            </a:r>
          </a:p>
          <a:p>
            <a:endParaRPr lang="fi-FI" dirty="0"/>
          </a:p>
          <a:p>
            <a:endParaRPr lang="fi-FI" dirty="0" smtClean="0"/>
          </a:p>
          <a:p>
            <a:r>
              <a:rPr lang="fi-FI" dirty="0" smtClean="0"/>
              <a:t>Asemakaavatyötä ollaan käynnistämässä.</a:t>
            </a:r>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7</a:t>
            </a:fld>
            <a:endParaRPr lang="fi-FI"/>
          </a:p>
        </p:txBody>
      </p:sp>
    </p:spTree>
    <p:extLst>
      <p:ext uri="{BB962C8B-B14F-4D97-AF65-F5344CB8AC3E}">
        <p14:creationId xmlns:p14="http://schemas.microsoft.com/office/powerpoint/2010/main" val="308556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Voimassa oleva asemakaava</a:t>
            </a:r>
          </a:p>
          <a:p>
            <a:endParaRPr lang="fi-FI" dirty="0"/>
          </a:p>
          <a:p>
            <a:r>
              <a:rPr lang="fi-FI" dirty="0" smtClean="0"/>
              <a:t>Hotelli: Liike ja toimistorakennusten korttelialue, yli 21 000 k-m2, IV kerrosta</a:t>
            </a:r>
          </a:p>
          <a:p>
            <a:endParaRPr lang="fi-FI" dirty="0"/>
          </a:p>
          <a:p>
            <a:r>
              <a:rPr lang="fi-FI" dirty="0" smtClean="0"/>
              <a:t>Yleinen pysäköintialue</a:t>
            </a:r>
          </a:p>
          <a:p>
            <a:endParaRPr lang="fi-FI" dirty="0"/>
          </a:p>
          <a:p>
            <a:r>
              <a:rPr lang="fi-FI" dirty="0" smtClean="0"/>
              <a:t>Härkävehmaan koulu: Opetustoimintaapalvelevien rakennusten korttelialue, 7300 k-m2</a:t>
            </a:r>
          </a:p>
          <a:p>
            <a:endParaRPr lang="fi-FI" dirty="0"/>
          </a:p>
          <a:p>
            <a:r>
              <a:rPr lang="fi-FI" dirty="0" smtClean="0"/>
              <a:t>Puisto</a:t>
            </a:r>
          </a:p>
          <a:p>
            <a:endParaRPr lang="fi-FI" dirty="0"/>
          </a:p>
          <a:p>
            <a:r>
              <a:rPr lang="fi-FI" dirty="0" smtClean="0"/>
              <a:t>Sveitsin kenttä: urheilu ja virkistyspalvelujen alue</a:t>
            </a:r>
          </a:p>
          <a:p>
            <a:endParaRPr lang="fi-FI" dirty="0"/>
          </a:p>
          <a:p>
            <a:r>
              <a:rPr lang="fi-FI" dirty="0" smtClean="0"/>
              <a:t>SL-alueen rajaus!!!</a:t>
            </a:r>
          </a:p>
          <a:p>
            <a:endParaRPr lang="fi-FI" dirty="0"/>
          </a:p>
          <a:p>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8</a:t>
            </a:fld>
            <a:endParaRPr lang="fi-FI"/>
          </a:p>
        </p:txBody>
      </p:sp>
    </p:spTree>
    <p:extLst>
      <p:ext uri="{BB962C8B-B14F-4D97-AF65-F5344CB8AC3E}">
        <p14:creationId xmlns:p14="http://schemas.microsoft.com/office/powerpoint/2010/main" val="338334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Voimassa oleva keskustaajaman osayleiskaava</a:t>
            </a:r>
          </a:p>
          <a:p>
            <a:endParaRPr lang="fi-FI" dirty="0"/>
          </a:p>
          <a:p>
            <a:r>
              <a:rPr lang="fi-FI" dirty="0" smtClean="0"/>
              <a:t>SL nykyisen rajauksen mukaan</a:t>
            </a:r>
          </a:p>
          <a:p>
            <a:endParaRPr lang="fi-FI" dirty="0"/>
          </a:p>
          <a:p>
            <a:r>
              <a:rPr lang="fi-FI" dirty="0" smtClean="0"/>
              <a:t>Hotelli ja Maja: </a:t>
            </a:r>
            <a:r>
              <a:rPr lang="fi-FI" dirty="0"/>
              <a:t>palvelujen alue; Alue varataan yksityisille ja julkisille palveluille. Alueelle voidaan sallia majoitus-</a:t>
            </a:r>
            <a:r>
              <a:rPr lang="fi-FI" dirty="0" smtClean="0"/>
              <a:t>, myymälä- </a:t>
            </a:r>
            <a:r>
              <a:rPr lang="fi-FI" dirty="0"/>
              <a:t>ja ravitsemustiloja sekä näyttely-, koulutus-, virkistys- ja kulttuuritiloja</a:t>
            </a:r>
            <a:r>
              <a:rPr lang="fi-FI" dirty="0" smtClean="0"/>
              <a:t>.</a:t>
            </a:r>
          </a:p>
          <a:p>
            <a:endParaRPr lang="fi-FI" dirty="0"/>
          </a:p>
          <a:p>
            <a:r>
              <a:rPr lang="fi-FI" dirty="0" smtClean="0"/>
              <a:t>Uimala, Sveitsin Lukio, Härkävehmaan koulu: julkisten palvelujen ja hallinnon alue.</a:t>
            </a:r>
          </a:p>
          <a:p>
            <a:endParaRPr lang="fi-FI" dirty="0"/>
          </a:p>
          <a:p>
            <a:r>
              <a:rPr lang="fi-FI" dirty="0" smtClean="0"/>
              <a:t>Sveitsin kenttä: Urheilu ja virkistyspalvelujen alue</a:t>
            </a:r>
          </a:p>
          <a:p>
            <a:endParaRPr lang="fi-FI" dirty="0"/>
          </a:p>
          <a:p>
            <a:r>
              <a:rPr lang="fi-FI" dirty="0" smtClean="0"/>
              <a:t>Arvokas </a:t>
            </a:r>
            <a:r>
              <a:rPr lang="fi-FI" dirty="0" err="1" smtClean="0"/>
              <a:t>harjulue</a:t>
            </a:r>
            <a:endParaRPr lang="fi-FI" dirty="0" smtClean="0"/>
          </a:p>
          <a:p>
            <a:endParaRPr lang="fi-FI" dirty="0"/>
          </a:p>
          <a:p>
            <a:r>
              <a:rPr lang="fi-FI" dirty="0" smtClean="0"/>
              <a:t>Kaupunki tai kyläkuvallisesti arvokas alue</a:t>
            </a:r>
          </a:p>
          <a:p>
            <a:endParaRPr lang="fi-FI" dirty="0"/>
          </a:p>
          <a:p>
            <a:r>
              <a:rPr lang="fi-FI" dirty="0" smtClean="0"/>
              <a:t>Tärkeä pohjavesialue</a:t>
            </a:r>
            <a:endParaRPr lang="fi-FI" dirty="0"/>
          </a:p>
        </p:txBody>
      </p:sp>
      <p:sp>
        <p:nvSpPr>
          <p:cNvPr id="4" name="Dian numeron paikkamerkki 3"/>
          <p:cNvSpPr>
            <a:spLocks noGrp="1"/>
          </p:cNvSpPr>
          <p:nvPr>
            <p:ph type="sldNum" sz="quarter" idx="10"/>
          </p:nvPr>
        </p:nvSpPr>
        <p:spPr/>
        <p:txBody>
          <a:bodyPr/>
          <a:lstStyle/>
          <a:p>
            <a:fld id="{E0978FA0-0115-4FEA-8665-3650815B6C2D}" type="slidenum">
              <a:rPr lang="fi-FI" smtClean="0"/>
              <a:t>9</a:t>
            </a:fld>
            <a:endParaRPr lang="fi-FI"/>
          </a:p>
        </p:txBody>
      </p:sp>
    </p:spTree>
    <p:extLst>
      <p:ext uri="{BB962C8B-B14F-4D97-AF65-F5344CB8AC3E}">
        <p14:creationId xmlns:p14="http://schemas.microsoft.com/office/powerpoint/2010/main" val="200222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B6E7A94B-06F6-4381-9BAF-75DEA36C6501}" type="datetimeFigureOut">
              <a:rPr lang="fi-FI"/>
              <a:pPr>
                <a:defRPr/>
              </a:pPr>
              <a:t>22.11.2017</a:t>
            </a:fld>
            <a:endParaRPr lang="fi-FI"/>
          </a:p>
        </p:txBody>
      </p:sp>
      <p:sp>
        <p:nvSpPr>
          <p:cNvPr id="5" name="Alatunnisteen paikkamerkki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6" name="Dian numeron paikkamerkki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C3E2294-B394-46E8-B661-8E25A92A2872}" type="slidenum">
              <a:rPr lang="fi-FI"/>
              <a:pPr>
                <a:defRPr/>
              </a:pPr>
              <a:t>‹#›</a:t>
            </a:fld>
            <a:endParaRPr lang="fi-FI"/>
          </a:p>
        </p:txBody>
      </p:sp>
    </p:spTree>
    <p:extLst>
      <p:ext uri="{BB962C8B-B14F-4D97-AF65-F5344CB8AC3E}">
        <p14:creationId xmlns:p14="http://schemas.microsoft.com/office/powerpoint/2010/main" val="3450210104"/>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8342208-2A4A-430A-8EA6-E905E295A1EF}" type="datetimeFigureOut">
              <a:rPr lang="fi-FI"/>
              <a:pPr>
                <a:defRPr/>
              </a:pPr>
              <a:t>22.11.2017</a:t>
            </a:fld>
            <a:endParaRPr lang="fi-FI"/>
          </a:p>
        </p:txBody>
      </p:sp>
      <p:sp>
        <p:nvSpPr>
          <p:cNvPr id="5" name="Alatunnisteen paikkamerkki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6" name="Dian numeron paikkamerkki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4D8D6460-A2C7-41FE-BE82-EE49F5A07FAA}" type="slidenum">
              <a:rPr lang="fi-FI"/>
              <a:pPr>
                <a:defRPr/>
              </a:pPr>
              <a:t>‹#›</a:t>
            </a:fld>
            <a:endParaRPr lang="fi-FI"/>
          </a:p>
        </p:txBody>
      </p:sp>
    </p:spTree>
    <p:extLst>
      <p:ext uri="{BB962C8B-B14F-4D97-AF65-F5344CB8AC3E}">
        <p14:creationId xmlns:p14="http://schemas.microsoft.com/office/powerpoint/2010/main" val="11488116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A2905A5-468A-4C4D-ACB2-D334605D18DD}" type="datetimeFigureOut">
              <a:rPr lang="fi-FI"/>
              <a:pPr>
                <a:defRPr/>
              </a:pPr>
              <a:t>22.11.2017</a:t>
            </a:fld>
            <a:endParaRPr lang="fi-FI"/>
          </a:p>
        </p:txBody>
      </p:sp>
      <p:sp>
        <p:nvSpPr>
          <p:cNvPr id="5" name="Alatunnisteen paikkamerkki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6" name="Dian numeron paikkamerkki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390E497-5477-4DA8-AE82-FB98041B7132}" type="slidenum">
              <a:rPr lang="fi-FI"/>
              <a:pPr>
                <a:defRPr/>
              </a:pPr>
              <a:t>‹#›</a:t>
            </a:fld>
            <a:endParaRPr lang="fi-FI"/>
          </a:p>
        </p:txBody>
      </p:sp>
    </p:spTree>
    <p:extLst>
      <p:ext uri="{BB962C8B-B14F-4D97-AF65-F5344CB8AC3E}">
        <p14:creationId xmlns:p14="http://schemas.microsoft.com/office/powerpoint/2010/main" val="382312308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5" descr="110502_hyvinkaa_taust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hyvinkaa_merkki_w_ilmanleikkuumerkke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4988" y="128588"/>
            <a:ext cx="43926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790370"/>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2" descr="110502_hyvinkaa_tausta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773742"/>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en-US" dirty="0"/>
          </a:p>
        </p:txBody>
      </p:sp>
      <p:sp>
        <p:nvSpPr>
          <p:cNvPr id="4" name="Date Placeholder 3"/>
          <p:cNvSpPr>
            <a:spLocks noGrp="1"/>
          </p:cNvSpPr>
          <p:nvPr>
            <p:ph type="dt" sz="half" idx="10"/>
          </p:nvPr>
        </p:nvSpPr>
        <p:spPr/>
        <p:txBody>
          <a:bodyPr/>
          <a:lstStyle>
            <a:lvl1pPr>
              <a:defRPr/>
            </a:lvl1pPr>
          </a:lstStyle>
          <a:p>
            <a:pPr>
              <a:defRPr/>
            </a:pPr>
            <a:fld id="{AC965AFE-1A7D-4ABF-A572-906DA71A16B2}" type="datetime1">
              <a:rPr lang="en-US">
                <a:solidFill>
                  <a:srgbClr val="333333">
                    <a:lumMod val="65000"/>
                    <a:lumOff val="35000"/>
                  </a:srgbClr>
                </a:solidFill>
              </a:rPr>
              <a:pPr>
                <a:defRPr/>
              </a:pPr>
              <a:t>11/22/2017</a:t>
            </a:fld>
            <a:endParaRPr lang="en-US" dirty="0">
              <a:solidFill>
                <a:srgbClr val="333333">
                  <a:lumMod val="65000"/>
                  <a:lumOff val="3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333333">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3E61395-6D13-4A98-B12F-341E96B2C66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293387745"/>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lvl1pPr>
              <a:buClr>
                <a:schemeClr val="tx1"/>
              </a:buClr>
              <a:buFont typeface="Arial"/>
              <a:buChar char="•"/>
              <a:defRPr sz="1600">
                <a:solidFill>
                  <a:schemeClr val="tx1"/>
                </a:solidFill>
              </a:defRPr>
            </a:lvl1pPr>
            <a:lvl2pPr>
              <a:buClr>
                <a:schemeClr val="tx1"/>
              </a:buClr>
              <a:buFont typeface="Arial"/>
              <a:buChar char="•"/>
              <a:defRPr sz="1600">
                <a:solidFill>
                  <a:schemeClr val="tx1"/>
                </a:solidFill>
              </a:defRPr>
            </a:lvl2pPr>
            <a:lvl3pPr>
              <a:buClr>
                <a:schemeClr val="tx1"/>
              </a:buClr>
              <a:buFont typeface="Arial"/>
              <a:buChar char="•"/>
              <a:defRPr sz="1600">
                <a:solidFill>
                  <a:schemeClr val="tx1"/>
                </a:solidFill>
              </a:defRPr>
            </a:lvl3pPr>
            <a:lvl4pPr>
              <a:buClr>
                <a:schemeClr val="tx1"/>
              </a:buClr>
              <a:buFont typeface="Arial"/>
              <a:buChar char="•"/>
              <a:defRPr sz="1600">
                <a:solidFill>
                  <a:schemeClr val="tx1"/>
                </a:solidFill>
              </a:defRPr>
            </a:lvl4pPr>
            <a:lvl5pPr>
              <a:buClr>
                <a:schemeClr val="tx1"/>
              </a:buClr>
              <a:buFont typeface="Arial"/>
              <a:buChar char="•"/>
              <a:defRPr sz="1600">
                <a:solidFill>
                  <a:schemeClr val="tx1"/>
                </a:solidFill>
              </a:defRPr>
            </a:lvl5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sp>
        <p:nvSpPr>
          <p:cNvPr id="4" name="Date Placeholder 3"/>
          <p:cNvSpPr>
            <a:spLocks noGrp="1"/>
          </p:cNvSpPr>
          <p:nvPr>
            <p:ph type="dt" sz="half" idx="10"/>
          </p:nvPr>
        </p:nvSpPr>
        <p:spPr/>
        <p:txBody>
          <a:bodyPr/>
          <a:lstStyle>
            <a:lvl1pPr>
              <a:defRPr/>
            </a:lvl1pPr>
          </a:lstStyle>
          <a:p>
            <a:pPr>
              <a:defRPr/>
            </a:pPr>
            <a:fld id="{CF4D5031-3E9E-427B-A84F-03669731C155}" type="datetime1">
              <a:rPr lang="en-US">
                <a:solidFill>
                  <a:srgbClr val="333333">
                    <a:lumMod val="65000"/>
                    <a:lumOff val="35000"/>
                  </a:srgbClr>
                </a:solidFill>
              </a:rPr>
              <a:pPr>
                <a:defRPr/>
              </a:pPr>
              <a:t>11/22/2017</a:t>
            </a:fld>
            <a:endParaRPr lang="en-US" dirty="0">
              <a:solidFill>
                <a:srgbClr val="333333">
                  <a:lumMod val="65000"/>
                  <a:lumOff val="3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333333">
                  <a:lumMod val="65000"/>
                  <a:lumOff val="3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65A3054-55B2-4CFB-A202-DB24799BB5F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707971897"/>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sz="half" idx="1"/>
          </p:nvPr>
        </p:nvSpPr>
        <p:spPr>
          <a:xfrm>
            <a:off x="372530" y="1718778"/>
            <a:ext cx="4123270" cy="4407385"/>
          </a:xfrm>
        </p:spPr>
        <p:txBody>
          <a:bodyPr>
            <a:normAutofit/>
          </a:bodyPr>
          <a:lstStyle>
            <a:lvl1pPr marL="0" indent="0">
              <a:buFontTx/>
              <a:buNone/>
              <a:defRPr sz="1600"/>
            </a:lvl1pPr>
            <a:lvl2pPr>
              <a:buFontTx/>
              <a:buNone/>
              <a:defRPr sz="1800"/>
            </a:lvl2pPr>
            <a:lvl3pPr>
              <a:buFontTx/>
              <a:buNone/>
              <a:defRPr sz="1800"/>
            </a:lvl3pPr>
            <a:lvl4pPr>
              <a:buFontTx/>
              <a:buNone/>
              <a:defRPr sz="1800"/>
            </a:lvl4pPr>
            <a:lvl5pPr>
              <a:buFontTx/>
              <a:buNone/>
              <a:defRPr sz="1800"/>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p:txBody>
      </p:sp>
      <p:sp>
        <p:nvSpPr>
          <p:cNvPr id="4" name="Content Placeholder 3"/>
          <p:cNvSpPr>
            <a:spLocks noGrp="1"/>
          </p:cNvSpPr>
          <p:nvPr>
            <p:ph sz="half" idx="2"/>
          </p:nvPr>
        </p:nvSpPr>
        <p:spPr>
          <a:xfrm>
            <a:off x="4648200" y="1718778"/>
            <a:ext cx="4123270" cy="4407385"/>
          </a:xfrm>
        </p:spPr>
        <p:txBody>
          <a:bodyPr>
            <a:normAutofit/>
          </a:bodyPr>
          <a:lstStyle>
            <a:lvl1pPr marL="0" indent="0">
              <a:defRPr sz="16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p:txBody>
      </p:sp>
      <p:sp>
        <p:nvSpPr>
          <p:cNvPr id="5" name="Date Placeholder 3"/>
          <p:cNvSpPr>
            <a:spLocks noGrp="1"/>
          </p:cNvSpPr>
          <p:nvPr>
            <p:ph type="dt" sz="half" idx="10"/>
          </p:nvPr>
        </p:nvSpPr>
        <p:spPr/>
        <p:txBody>
          <a:bodyPr/>
          <a:lstStyle>
            <a:lvl1pPr>
              <a:defRPr/>
            </a:lvl1pPr>
          </a:lstStyle>
          <a:p>
            <a:pPr>
              <a:defRPr/>
            </a:pPr>
            <a:fld id="{CEBF4F71-198B-48B9-A45E-0BDECBBEE207}" type="datetime1">
              <a:rPr lang="en-US">
                <a:solidFill>
                  <a:srgbClr val="333333">
                    <a:lumMod val="65000"/>
                    <a:lumOff val="35000"/>
                  </a:srgbClr>
                </a:solidFill>
              </a:rPr>
              <a:pPr>
                <a:defRPr/>
              </a:pPr>
              <a:t>11/22/2017</a:t>
            </a:fld>
            <a:endParaRPr lang="en-US" dirty="0">
              <a:solidFill>
                <a:srgbClr val="333333">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333333">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E1A47853-795F-4312-A12B-EE20757CF7E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59341143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sz="half" idx="1"/>
          </p:nvPr>
        </p:nvSpPr>
        <p:spPr>
          <a:xfrm>
            <a:off x="372530" y="1718778"/>
            <a:ext cx="4123270" cy="4407385"/>
          </a:xfrm>
        </p:spPr>
        <p:txBody>
          <a:bodyPr>
            <a:normAutofit/>
          </a:bodyPr>
          <a:lstStyle>
            <a:lvl1pPr>
              <a:buClr>
                <a:schemeClr val="tx1"/>
              </a:buClr>
              <a:buFont typeface="Arial"/>
              <a:buChar char="•"/>
              <a:defRPr sz="1600">
                <a:solidFill>
                  <a:schemeClr val="tx1"/>
                </a:solidFill>
              </a:defRPr>
            </a:lvl1pPr>
            <a:lvl2pPr>
              <a:buClr>
                <a:schemeClr val="tx1"/>
              </a:buClr>
              <a:buFont typeface="Arial"/>
              <a:buChar char="•"/>
              <a:defRPr sz="1600">
                <a:solidFill>
                  <a:schemeClr val="tx1"/>
                </a:solidFill>
              </a:defRPr>
            </a:lvl2pPr>
            <a:lvl3pPr>
              <a:buClr>
                <a:schemeClr val="tx1"/>
              </a:buClr>
              <a:buFont typeface="Arial"/>
              <a:buChar char="•"/>
              <a:defRPr sz="1600">
                <a:solidFill>
                  <a:schemeClr val="tx1"/>
                </a:solidFill>
              </a:defRPr>
            </a:lvl3pPr>
            <a:lvl4pPr>
              <a:buClr>
                <a:schemeClr val="tx1"/>
              </a:buClr>
              <a:buFont typeface="Arial"/>
              <a:buChar char="•"/>
              <a:defRPr sz="1600">
                <a:solidFill>
                  <a:schemeClr val="tx1"/>
                </a:solidFill>
              </a:defRPr>
            </a:lvl4pPr>
            <a:lvl5pPr>
              <a:buClr>
                <a:schemeClr val="tx1"/>
              </a:buClr>
              <a:buFont typeface="Arial"/>
              <a:buChar char="•"/>
              <a:defRPr sz="1600">
                <a:solidFill>
                  <a:schemeClr val="tx1"/>
                </a:solidFill>
              </a:defRPr>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sp>
        <p:nvSpPr>
          <p:cNvPr id="4" name="Content Placeholder 3"/>
          <p:cNvSpPr>
            <a:spLocks noGrp="1"/>
          </p:cNvSpPr>
          <p:nvPr>
            <p:ph sz="half" idx="2"/>
          </p:nvPr>
        </p:nvSpPr>
        <p:spPr>
          <a:xfrm>
            <a:off x="4648200" y="1718778"/>
            <a:ext cx="4123270" cy="4407385"/>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err="1" smtClean="0"/>
              <a:t>Second</a:t>
            </a:r>
            <a:r>
              <a:rPr lang="fi-FI" dirty="0" smtClean="0"/>
              <a:t> </a:t>
            </a:r>
            <a:r>
              <a:rPr lang="fi-FI" dirty="0" err="1" smtClean="0"/>
              <a:t>level</a:t>
            </a:r>
            <a:endParaRPr lang="fi-FI" dirty="0" smtClean="0"/>
          </a:p>
          <a:p>
            <a:pPr lvl="2"/>
            <a:r>
              <a:rPr lang="fi-FI" dirty="0" err="1" smtClean="0"/>
              <a:t>Third</a:t>
            </a:r>
            <a:r>
              <a:rPr lang="fi-FI" dirty="0" smtClean="0"/>
              <a:t>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sp>
        <p:nvSpPr>
          <p:cNvPr id="5" name="Date Placeholder 3"/>
          <p:cNvSpPr>
            <a:spLocks noGrp="1"/>
          </p:cNvSpPr>
          <p:nvPr>
            <p:ph type="dt" sz="half" idx="10"/>
          </p:nvPr>
        </p:nvSpPr>
        <p:spPr/>
        <p:txBody>
          <a:bodyPr/>
          <a:lstStyle>
            <a:lvl1pPr>
              <a:defRPr/>
            </a:lvl1pPr>
          </a:lstStyle>
          <a:p>
            <a:pPr>
              <a:defRPr/>
            </a:pPr>
            <a:fld id="{33E2EE6D-6E3F-46BD-AE0A-EB8324F93DB8}" type="datetime1">
              <a:rPr lang="en-US">
                <a:solidFill>
                  <a:srgbClr val="333333">
                    <a:lumMod val="65000"/>
                    <a:lumOff val="35000"/>
                  </a:srgbClr>
                </a:solidFill>
              </a:rPr>
              <a:pPr>
                <a:defRPr/>
              </a:pPr>
              <a:t>11/22/2017</a:t>
            </a:fld>
            <a:endParaRPr lang="en-US" dirty="0">
              <a:solidFill>
                <a:srgbClr val="333333">
                  <a:lumMod val="65000"/>
                  <a:lumOff val="3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333333">
                  <a:lumMod val="65000"/>
                  <a:lumOff val="3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B22148C-C13B-4B3C-A849-168518336A4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0855455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7"/>
          <p:cNvSpPr/>
          <p:nvPr userDrawn="1"/>
        </p:nvSpPr>
        <p:spPr>
          <a:xfrm>
            <a:off x="1608138" y="3429000"/>
            <a:ext cx="5935662" cy="1404938"/>
          </a:xfrm>
          <a:prstGeom prst="rect">
            <a:avLst/>
          </a:prstGeom>
          <a:solidFill>
            <a:schemeClr val="bg1"/>
          </a:solidFill>
          <a:ln w="381000" cap="flat" cmpd="sng" algn="ctr">
            <a:solidFill>
              <a:schemeClr val="bg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ctrTitle"/>
          </p:nvPr>
        </p:nvSpPr>
        <p:spPr>
          <a:xfrm>
            <a:off x="1608668" y="3429137"/>
            <a:ext cx="5935131" cy="1405466"/>
          </a:xfrm>
          <a:solidFill>
            <a:schemeClr val="bg1"/>
          </a:solidFill>
        </p:spPr>
        <p:txBody>
          <a:bodyPr/>
          <a:lstStyle>
            <a:lvl1pPr algn="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2455728458"/>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4A08C3-802C-4A9E-A1FB-AE613D9908E9}" type="datetime1">
              <a:rPr lang="en-US">
                <a:solidFill>
                  <a:srgbClr val="333333">
                    <a:lumMod val="65000"/>
                    <a:lumOff val="35000"/>
                  </a:srgbClr>
                </a:solidFill>
              </a:rPr>
              <a:pPr>
                <a:defRPr/>
              </a:pPr>
              <a:t>11/22/2017</a:t>
            </a:fld>
            <a:endParaRPr lang="en-US" dirty="0">
              <a:solidFill>
                <a:srgbClr val="333333">
                  <a:lumMod val="65000"/>
                  <a:lumOff val="3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33333">
                  <a:lumMod val="65000"/>
                  <a:lumOff val="3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ACBC598-4B3E-47D6-858F-F1F5134E7EE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90285161"/>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384BFD4-34EF-4B1D-8F97-55BD93FC33E9}" type="datetimeFigureOut">
              <a:rPr lang="fi-FI"/>
              <a:pPr>
                <a:defRPr/>
              </a:pPr>
              <a:t>22.11.2017</a:t>
            </a:fld>
            <a:endParaRPr lang="fi-FI"/>
          </a:p>
        </p:txBody>
      </p:sp>
      <p:sp>
        <p:nvSpPr>
          <p:cNvPr id="5" name="Alatunnisteen paikkamerkki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6" name="Dian numeron paikkamerkki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46328DDB-A609-4AD0-8033-55980F76ACC1}" type="slidenum">
              <a:rPr lang="fi-FI"/>
              <a:pPr>
                <a:defRPr/>
              </a:pPr>
              <a:t>‹#›</a:t>
            </a:fld>
            <a:endParaRPr lang="fi-FI"/>
          </a:p>
        </p:txBody>
      </p:sp>
    </p:spTree>
    <p:extLst>
      <p:ext uri="{BB962C8B-B14F-4D97-AF65-F5344CB8AC3E}">
        <p14:creationId xmlns:p14="http://schemas.microsoft.com/office/powerpoint/2010/main" val="2320257179"/>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143000" y="1122363"/>
            <a:ext cx="6858000" cy="2387600"/>
          </a:xfrm>
        </p:spPr>
        <p:txBody>
          <a:bodyPr anchor="b"/>
          <a:lstStyle>
            <a:lvl1pPr algn="ctr">
              <a:defRPr sz="4500"/>
            </a:lvl1pPr>
          </a:lstStyle>
          <a:p>
            <a:r>
              <a:rPr lang="fi-FI" smtClean="0"/>
              <a:t>Muokkaa perustyyl. napsautt.</a:t>
            </a:r>
            <a:endParaRPr lang="fi-FI"/>
          </a:p>
        </p:txBody>
      </p:sp>
      <p:sp>
        <p:nvSpPr>
          <p:cNvPr id="3" name="Alaotsikk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3BB2AB59-0C36-4AA1-920B-FD5CA611A1E7}" type="datetimeFigureOut">
              <a:rPr lang="fi-FI" smtClean="0"/>
              <a:t>22.11.2017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2106285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BB2AB59-0C36-4AA1-920B-FD5CA611A1E7}" type="datetimeFigureOut">
              <a:rPr lang="fi-FI" smtClean="0"/>
              <a:t>22.11.2017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1765567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623888" y="1709739"/>
            <a:ext cx="7886700" cy="2852737"/>
          </a:xfrm>
        </p:spPr>
        <p:txBody>
          <a:bodyPr anchor="b"/>
          <a:lstStyle>
            <a:lvl1pPr>
              <a:defRPr sz="4500"/>
            </a:lvl1pPr>
          </a:lstStyle>
          <a:p>
            <a:r>
              <a:rPr lang="fi-FI" smtClean="0"/>
              <a:t>Muokkaa perustyyl. napsautt.</a:t>
            </a:r>
            <a:endParaRPr lang="fi-FI"/>
          </a:p>
        </p:txBody>
      </p:sp>
      <p:sp>
        <p:nvSpPr>
          <p:cNvPr id="3" name="Tekstin paikkamerkki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smtClean="0"/>
              <a:t>Muokkaa tekstin perustyylejä</a:t>
            </a:r>
          </a:p>
        </p:txBody>
      </p:sp>
      <p:sp>
        <p:nvSpPr>
          <p:cNvPr id="4" name="Päivämäärän paikkamerkki 3"/>
          <p:cNvSpPr>
            <a:spLocks noGrp="1"/>
          </p:cNvSpPr>
          <p:nvPr>
            <p:ph type="dt" sz="half" idx="10"/>
          </p:nvPr>
        </p:nvSpPr>
        <p:spPr/>
        <p:txBody>
          <a:bodyPr/>
          <a:lstStyle/>
          <a:p>
            <a:fld id="{3BB2AB59-0C36-4AA1-920B-FD5CA611A1E7}" type="datetimeFigureOut">
              <a:rPr lang="fi-FI" smtClean="0"/>
              <a:t>22.11.2017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83181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628650" y="1825625"/>
            <a:ext cx="38862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29150" y="1825625"/>
            <a:ext cx="38862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3BB2AB59-0C36-4AA1-920B-FD5CA611A1E7}" type="datetimeFigureOut">
              <a:rPr lang="fi-FI" smtClean="0"/>
              <a:t>22.11.2017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68716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29841" y="365126"/>
            <a:ext cx="78867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smtClean="0"/>
              <a:t>Muokkaa tekstin perustyylejä</a:t>
            </a:r>
          </a:p>
        </p:txBody>
      </p:sp>
      <p:sp>
        <p:nvSpPr>
          <p:cNvPr id="4" name="Sisällön paikkamerkki 3"/>
          <p:cNvSpPr>
            <a:spLocks noGrp="1"/>
          </p:cNvSpPr>
          <p:nvPr>
            <p:ph sz="half" idx="2"/>
          </p:nvPr>
        </p:nvSpPr>
        <p:spPr>
          <a:xfrm>
            <a:off x="629842" y="2505075"/>
            <a:ext cx="3868340"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smtClean="0"/>
              <a:t>Muokkaa tekstin perustyylejä</a:t>
            </a:r>
          </a:p>
        </p:txBody>
      </p:sp>
      <p:sp>
        <p:nvSpPr>
          <p:cNvPr id="6" name="Sisällön paikkamerkki 5"/>
          <p:cNvSpPr>
            <a:spLocks noGrp="1"/>
          </p:cNvSpPr>
          <p:nvPr>
            <p:ph sz="quarter" idx="4"/>
          </p:nvPr>
        </p:nvSpPr>
        <p:spPr>
          <a:xfrm>
            <a:off x="4629150" y="2505075"/>
            <a:ext cx="3887391"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3BB2AB59-0C36-4AA1-920B-FD5CA611A1E7}" type="datetimeFigureOut">
              <a:rPr lang="fi-FI" smtClean="0"/>
              <a:t>22.11.2017</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116747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3BB2AB59-0C36-4AA1-920B-FD5CA611A1E7}" type="datetimeFigureOut">
              <a:rPr lang="fi-FI" smtClean="0"/>
              <a:t>22.11.2017</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1322713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3BB2AB59-0C36-4AA1-920B-FD5CA611A1E7}" type="datetimeFigureOut">
              <a:rPr lang="fi-FI" smtClean="0"/>
              <a:t>22.11.2017</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81637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29841" y="457200"/>
            <a:ext cx="2949178" cy="1600200"/>
          </a:xfrm>
        </p:spPr>
        <p:txBody>
          <a:bodyPr anchor="b"/>
          <a:lstStyle>
            <a:lvl1pPr>
              <a:defRPr sz="2400"/>
            </a:lvl1pPr>
          </a:lstStyle>
          <a:p>
            <a:r>
              <a:rPr lang="fi-FI" smtClean="0"/>
              <a:t>Muokkaa perustyyl. napsautt.</a:t>
            </a:r>
            <a:endParaRPr lang="fi-FI"/>
          </a:p>
        </p:txBody>
      </p:sp>
      <p:sp>
        <p:nvSpPr>
          <p:cNvPr id="3" name="Sisällön paikkamerkki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3BB2AB59-0C36-4AA1-920B-FD5CA611A1E7}" type="datetimeFigureOut">
              <a:rPr lang="fi-FI" smtClean="0"/>
              <a:t>22.11.2017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2736263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629841" y="457200"/>
            <a:ext cx="2949178" cy="1600200"/>
          </a:xfrm>
        </p:spPr>
        <p:txBody>
          <a:bodyPr anchor="b"/>
          <a:lstStyle>
            <a:lvl1pPr>
              <a:defRPr sz="2400"/>
            </a:lvl1pPr>
          </a:lstStyle>
          <a:p>
            <a:r>
              <a:rPr lang="fi-FI" smtClean="0"/>
              <a:t>Muokkaa perustyyl. napsautt.</a:t>
            </a:r>
            <a:endParaRPr lang="fi-FI"/>
          </a:p>
        </p:txBody>
      </p:sp>
      <p:sp>
        <p:nvSpPr>
          <p:cNvPr id="3" name="Kuvan paikkamerkki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3BB2AB59-0C36-4AA1-920B-FD5CA611A1E7}" type="datetimeFigureOut">
              <a:rPr lang="fi-FI" smtClean="0"/>
              <a:t>22.11.2017</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1675858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BB2AB59-0C36-4AA1-920B-FD5CA611A1E7}" type="datetimeFigureOut">
              <a:rPr lang="fi-FI" smtClean="0"/>
              <a:t>22.11.2017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186126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2936F80-D8F7-4A72-8DFA-9B3EBF2E0792}" type="datetimeFigureOut">
              <a:rPr lang="fi-FI"/>
              <a:pPr>
                <a:defRPr/>
              </a:pPr>
              <a:t>22.11.2017</a:t>
            </a:fld>
            <a:endParaRPr lang="fi-FI"/>
          </a:p>
        </p:txBody>
      </p:sp>
      <p:sp>
        <p:nvSpPr>
          <p:cNvPr id="5" name="Alatunnisteen paikkamerkki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6" name="Dian numeron paikkamerkki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6BB5837-00FC-45F5-8D85-16EC81D0DA9E}" type="slidenum">
              <a:rPr lang="fi-FI"/>
              <a:pPr>
                <a:defRPr/>
              </a:pPr>
              <a:t>‹#›</a:t>
            </a:fld>
            <a:endParaRPr lang="fi-FI"/>
          </a:p>
        </p:txBody>
      </p:sp>
    </p:spTree>
    <p:extLst>
      <p:ext uri="{BB962C8B-B14F-4D97-AF65-F5344CB8AC3E}">
        <p14:creationId xmlns:p14="http://schemas.microsoft.com/office/powerpoint/2010/main" val="354990603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543675" y="365125"/>
            <a:ext cx="1971675"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628650" y="365125"/>
            <a:ext cx="5800725" cy="5811838"/>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BB2AB59-0C36-4AA1-920B-FD5CA611A1E7}" type="datetimeFigureOut">
              <a:rPr lang="fi-FI" smtClean="0"/>
              <a:t>22.11.2017</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4CCAE74-DFB7-4397-B1A1-5D588687492E}" type="slidenum">
              <a:rPr lang="fi-FI" smtClean="0"/>
              <a:t>‹#›</a:t>
            </a:fld>
            <a:endParaRPr lang="fi-FI"/>
          </a:p>
        </p:txBody>
      </p:sp>
    </p:spTree>
    <p:extLst>
      <p:ext uri="{BB962C8B-B14F-4D97-AF65-F5344CB8AC3E}">
        <p14:creationId xmlns:p14="http://schemas.microsoft.com/office/powerpoint/2010/main" val="241012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D92716E-B23B-4238-A45B-0596BDC0AEF7}" type="datetimeFigureOut">
              <a:rPr lang="fi-FI"/>
              <a:pPr>
                <a:defRPr/>
              </a:pPr>
              <a:t>22.11.2017</a:t>
            </a:fld>
            <a:endParaRPr lang="fi-FI"/>
          </a:p>
        </p:txBody>
      </p:sp>
      <p:sp>
        <p:nvSpPr>
          <p:cNvPr id="6" name="Alatunnisteen paikkamerkki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7" name="Dian numeron paikkamerkki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B1A788E-F09C-4877-A556-4B4403544D67}" type="slidenum">
              <a:rPr lang="fi-FI"/>
              <a:pPr>
                <a:defRPr/>
              </a:pPr>
              <a:t>‹#›</a:t>
            </a:fld>
            <a:endParaRPr lang="fi-FI"/>
          </a:p>
        </p:txBody>
      </p:sp>
    </p:spTree>
    <p:extLst>
      <p:ext uri="{BB962C8B-B14F-4D97-AF65-F5344CB8AC3E}">
        <p14:creationId xmlns:p14="http://schemas.microsoft.com/office/powerpoint/2010/main" val="650161455"/>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6DFB50E-DC78-4797-A0DA-9E6A967C6292}" type="datetimeFigureOut">
              <a:rPr lang="fi-FI"/>
              <a:pPr>
                <a:defRPr/>
              </a:pPr>
              <a:t>22.11.2017</a:t>
            </a:fld>
            <a:endParaRPr lang="fi-FI"/>
          </a:p>
        </p:txBody>
      </p:sp>
      <p:sp>
        <p:nvSpPr>
          <p:cNvPr id="8" name="Alatunnisteen paikkamerkki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9" name="Dian numeron paikkamerkki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A15F23F8-AB61-412D-983E-737546F3A081}" type="slidenum">
              <a:rPr lang="fi-FI"/>
              <a:pPr>
                <a:defRPr/>
              </a:pPr>
              <a:t>‹#›</a:t>
            </a:fld>
            <a:endParaRPr lang="fi-FI"/>
          </a:p>
        </p:txBody>
      </p:sp>
    </p:spTree>
    <p:extLst>
      <p:ext uri="{BB962C8B-B14F-4D97-AF65-F5344CB8AC3E}">
        <p14:creationId xmlns:p14="http://schemas.microsoft.com/office/powerpoint/2010/main" val="421837967"/>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6707378-082A-4EA8-AE0B-FC809A9B0834}" type="datetimeFigureOut">
              <a:rPr lang="fi-FI"/>
              <a:pPr>
                <a:defRPr/>
              </a:pPr>
              <a:t>22.11.2017</a:t>
            </a:fld>
            <a:endParaRPr lang="fi-FI"/>
          </a:p>
        </p:txBody>
      </p:sp>
      <p:sp>
        <p:nvSpPr>
          <p:cNvPr id="4" name="Alatunnisteen paikkamerkki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5" name="Dian numeron paikkamerkki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BF5F8FD1-CE1E-4B45-96B2-8164DD4AEAB4}" type="slidenum">
              <a:rPr lang="fi-FI"/>
              <a:pPr>
                <a:defRPr/>
              </a:pPr>
              <a:t>‹#›</a:t>
            </a:fld>
            <a:endParaRPr lang="fi-FI"/>
          </a:p>
        </p:txBody>
      </p:sp>
    </p:spTree>
    <p:extLst>
      <p:ext uri="{BB962C8B-B14F-4D97-AF65-F5344CB8AC3E}">
        <p14:creationId xmlns:p14="http://schemas.microsoft.com/office/powerpoint/2010/main" val="3061937260"/>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961BBB37-D1DC-4803-A3D8-99470DA61D27}" type="datetimeFigureOut">
              <a:rPr lang="fi-FI"/>
              <a:pPr>
                <a:defRPr/>
              </a:pPr>
              <a:t>22.11.2017</a:t>
            </a:fld>
            <a:endParaRPr lang="fi-FI"/>
          </a:p>
        </p:txBody>
      </p:sp>
      <p:sp>
        <p:nvSpPr>
          <p:cNvPr id="3" name="Alatunnisteen paikkamerkki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4" name="Dian numeron paikkamerkki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62C4F81-B873-4655-9E08-A1AEAB51D9B0}" type="slidenum">
              <a:rPr lang="fi-FI"/>
              <a:pPr>
                <a:defRPr/>
              </a:pPr>
              <a:t>‹#›</a:t>
            </a:fld>
            <a:endParaRPr lang="fi-FI"/>
          </a:p>
        </p:txBody>
      </p:sp>
    </p:spTree>
    <p:extLst>
      <p:ext uri="{BB962C8B-B14F-4D97-AF65-F5344CB8AC3E}">
        <p14:creationId xmlns:p14="http://schemas.microsoft.com/office/powerpoint/2010/main" val="1774662066"/>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C94ED21D-2613-4BAE-BDB7-06A07F4164F7}" type="datetimeFigureOut">
              <a:rPr lang="fi-FI"/>
              <a:pPr>
                <a:defRPr/>
              </a:pPr>
              <a:t>22.11.2017</a:t>
            </a:fld>
            <a:endParaRPr lang="fi-FI"/>
          </a:p>
        </p:txBody>
      </p:sp>
      <p:sp>
        <p:nvSpPr>
          <p:cNvPr id="6" name="Alatunnisteen paikkamerkki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7" name="Dian numeron paikkamerkki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4C88615-F51C-4A18-9FB8-05BDA489233F}" type="slidenum">
              <a:rPr lang="fi-FI"/>
              <a:pPr>
                <a:defRPr/>
              </a:pPr>
              <a:t>‹#›</a:t>
            </a:fld>
            <a:endParaRPr lang="fi-FI"/>
          </a:p>
        </p:txBody>
      </p:sp>
    </p:spTree>
    <p:extLst>
      <p:ext uri="{BB962C8B-B14F-4D97-AF65-F5344CB8AC3E}">
        <p14:creationId xmlns:p14="http://schemas.microsoft.com/office/powerpoint/2010/main" val="546636128"/>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1C99459-47D4-4A37-9B7B-3889AA9970D8}" type="datetimeFigureOut">
              <a:rPr lang="fi-FI"/>
              <a:pPr>
                <a:defRPr/>
              </a:pPr>
              <a:t>22.11.2017</a:t>
            </a:fld>
            <a:endParaRPr lang="fi-FI"/>
          </a:p>
        </p:txBody>
      </p:sp>
      <p:sp>
        <p:nvSpPr>
          <p:cNvPr id="6" name="Alatunnisteen paikkamerkki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fi-FI"/>
          </a:p>
        </p:txBody>
      </p:sp>
      <p:sp>
        <p:nvSpPr>
          <p:cNvPr id="7" name="Dian numeron paikkamerkki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C525083F-D6C2-4547-BB64-37AE008BF378}" type="slidenum">
              <a:rPr lang="fi-FI"/>
              <a:pPr>
                <a:defRPr/>
              </a:pPr>
              <a:t>‹#›</a:t>
            </a:fld>
            <a:endParaRPr lang="fi-FI"/>
          </a:p>
        </p:txBody>
      </p:sp>
    </p:spTree>
    <p:extLst>
      <p:ext uri="{BB962C8B-B14F-4D97-AF65-F5344CB8AC3E}">
        <p14:creationId xmlns:p14="http://schemas.microsoft.com/office/powerpoint/2010/main" val="8220055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smtClean="0"/>
              <a:t>Muokkaa perustyyl. napsautt.</a:t>
            </a:r>
          </a:p>
        </p:txBody>
      </p:sp>
      <p:sp>
        <p:nvSpPr>
          <p:cNvPr id="2051"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smtClean="0"/>
              <a:t>Muokkaa tekstin perustyylejä napsauttamalla</a:t>
            </a:r>
          </a:p>
          <a:p>
            <a:pPr lvl="1"/>
            <a:r>
              <a:rPr lang="fi-FI" altLang="fi-FI" smtClean="0"/>
              <a:t>toinen taso</a:t>
            </a:r>
          </a:p>
          <a:p>
            <a:pPr lvl="2"/>
            <a:r>
              <a:rPr lang="fi-FI" altLang="fi-FI" smtClean="0"/>
              <a:t>kolmas taso</a:t>
            </a:r>
          </a:p>
          <a:p>
            <a:pPr lvl="3"/>
            <a:r>
              <a:rPr lang="fi-FI" altLang="fi-FI" smtClean="0"/>
              <a:t>neljäs taso</a:t>
            </a:r>
          </a:p>
          <a:p>
            <a:pPr lvl="4"/>
            <a:r>
              <a:rPr lang="fi-FI" altLang="fi-FI" smtClean="0"/>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A12060E-FDB4-4B5C-A1B6-CFC1AC8D1A31}" type="datetimeFigureOut">
              <a:rPr lang="fi-FI"/>
              <a:pPr>
                <a:defRPr/>
              </a:pPr>
              <a:t>22.11.2017</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9A392F0-99DF-490C-AED9-A70869DB41CB}" type="slidenum">
              <a:rPr lang="fi-FI"/>
              <a:pPr>
                <a:defRPr/>
              </a:pPr>
              <a:t>‹#›</a:t>
            </a:fld>
            <a:endParaRPr lang="fi-FI"/>
          </a:p>
        </p:txBody>
      </p:sp>
    </p:spTree>
    <p:extLst>
      <p:ext uri="{BB962C8B-B14F-4D97-AF65-F5344CB8AC3E}">
        <p14:creationId xmlns:p14="http://schemas.microsoft.com/office/powerpoint/2010/main" val="303893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110502_hyvinkaa_tausta1.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373063" y="419100"/>
            <a:ext cx="8397875" cy="1143000"/>
          </a:xfrm>
          <a:prstGeom prst="rect">
            <a:avLst/>
          </a:prstGeom>
        </p:spPr>
        <p:txBody>
          <a:bodyPr vert="horz" lIns="91440" tIns="45720" rIns="91440" bIns="45720" rtlCol="0" anchor="t" anchorCtr="0">
            <a:norm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028" name="Text Placeholder 2"/>
          <p:cNvSpPr>
            <a:spLocks noGrp="1"/>
          </p:cNvSpPr>
          <p:nvPr>
            <p:ph type="body" idx="1"/>
          </p:nvPr>
        </p:nvSpPr>
        <p:spPr bwMode="auto">
          <a:xfrm>
            <a:off x="373063" y="1719263"/>
            <a:ext cx="839787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smtClean="0"/>
              <a:t>Click to edit Master text styles</a:t>
            </a:r>
            <a:endParaRPr lang="en-US" altLang="fi-FI" smtClean="0"/>
          </a:p>
        </p:txBody>
      </p:sp>
      <p:sp>
        <p:nvSpPr>
          <p:cNvPr id="4" name="Date Placeholder 3"/>
          <p:cNvSpPr>
            <a:spLocks noGrp="1"/>
          </p:cNvSpPr>
          <p:nvPr>
            <p:ph type="dt" sz="half" idx="2"/>
          </p:nvPr>
        </p:nvSpPr>
        <p:spPr>
          <a:xfrm>
            <a:off x="373063" y="624998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mn-lt"/>
              </a:defRPr>
            </a:lvl1pPr>
          </a:lstStyle>
          <a:p>
            <a:pPr defTabSz="457200">
              <a:defRPr/>
            </a:pPr>
            <a:fld id="{D13645DB-B262-48A8-9AA1-4C6D3B570FF0}" type="datetime1">
              <a:rPr lang="en-US">
                <a:solidFill>
                  <a:srgbClr val="333333">
                    <a:lumMod val="65000"/>
                    <a:lumOff val="35000"/>
                  </a:srgbClr>
                </a:solidFill>
              </a:rPr>
              <a:pPr defTabSz="457200">
                <a:defRPr/>
              </a:pPr>
              <a:t>11/22/2017</a:t>
            </a:fld>
            <a:endParaRPr lang="en-US" dirty="0">
              <a:solidFill>
                <a:srgbClr val="333333">
                  <a:lumMod val="65000"/>
                  <a:lumOff val="35000"/>
                </a:srgbClr>
              </a:solidFill>
            </a:endParaRPr>
          </a:p>
        </p:txBody>
      </p:sp>
      <p:sp>
        <p:nvSpPr>
          <p:cNvPr id="5" name="Footer Placeholder 4"/>
          <p:cNvSpPr>
            <a:spLocks noGrp="1"/>
          </p:cNvSpPr>
          <p:nvPr>
            <p:ph type="ftr" sz="quarter" idx="3"/>
          </p:nvPr>
        </p:nvSpPr>
        <p:spPr>
          <a:xfrm>
            <a:off x="3124200" y="624998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mn-lt"/>
              </a:defRPr>
            </a:lvl1pPr>
          </a:lstStyle>
          <a:p>
            <a:pPr defTabSz="457200">
              <a:defRPr/>
            </a:pPr>
            <a:endParaRPr lang="en-US">
              <a:solidFill>
                <a:srgbClr val="333333">
                  <a:lumMod val="65000"/>
                  <a:lumOff val="35000"/>
                </a:srgbClr>
              </a:solidFill>
            </a:endParaRPr>
          </a:p>
        </p:txBody>
      </p:sp>
      <p:sp>
        <p:nvSpPr>
          <p:cNvPr id="6" name="Slide Number Placeholder 5"/>
          <p:cNvSpPr>
            <a:spLocks noGrp="1"/>
          </p:cNvSpPr>
          <p:nvPr>
            <p:ph type="sldNum" sz="quarter" idx="4"/>
          </p:nvPr>
        </p:nvSpPr>
        <p:spPr>
          <a:xfrm>
            <a:off x="6637338" y="62499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defRPr>
            </a:lvl1pPr>
          </a:lstStyle>
          <a:p>
            <a:pPr defTabSz="457200">
              <a:defRPr/>
            </a:pPr>
            <a:fld id="{B9B6A021-782A-4587-AECC-C7A050F5F0F3}" type="slidenum">
              <a:rPr lang="en-US">
                <a:solidFill>
                  <a:prstClr val="white"/>
                </a:solidFill>
              </a:rPr>
              <a:pPr defTabSz="457200">
                <a:defRPr/>
              </a:pPr>
              <a:t>‹#›</a:t>
            </a:fld>
            <a:endParaRPr lang="en-US" dirty="0">
              <a:solidFill>
                <a:prstClr val="white"/>
              </a:solidFill>
            </a:endParaRPr>
          </a:p>
        </p:txBody>
      </p:sp>
    </p:spTree>
    <p:extLst>
      <p:ext uri="{BB962C8B-B14F-4D97-AF65-F5344CB8AC3E}">
        <p14:creationId xmlns:p14="http://schemas.microsoft.com/office/powerpoint/2010/main" val="2584456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hf sldNum="0" hdr="0" ftr="0" dt="0"/>
  <p:txStyles>
    <p:titleStyle>
      <a:lvl1pPr algn="l" defTabSz="457200" rtl="0" eaLnBrk="0" fontAlgn="base" hangingPunct="0">
        <a:spcBef>
          <a:spcPct val="0"/>
        </a:spcBef>
        <a:spcAft>
          <a:spcPct val="0"/>
        </a:spcAft>
        <a:defRPr sz="2800" b="1" kern="1200" cap="all">
          <a:solidFill>
            <a:schemeClr val="tx1"/>
          </a:solidFill>
          <a:latin typeface="Arial"/>
          <a:ea typeface="+mj-ea"/>
          <a:cs typeface="Arial"/>
        </a:defRPr>
      </a:lvl1pPr>
      <a:lvl2pPr algn="l" defTabSz="457200" rtl="0" eaLnBrk="0" fontAlgn="base" hangingPunct="0">
        <a:spcBef>
          <a:spcPct val="0"/>
        </a:spcBef>
        <a:spcAft>
          <a:spcPct val="0"/>
        </a:spcAft>
        <a:defRPr sz="2800" b="1">
          <a:solidFill>
            <a:schemeClr val="tx1"/>
          </a:solidFill>
          <a:latin typeface="Arial" pitchFamily="34" charset="0"/>
          <a:cs typeface="Arial" pitchFamily="34" charset="0"/>
        </a:defRPr>
      </a:lvl2pPr>
      <a:lvl3pPr algn="l" defTabSz="457200" rtl="0" eaLnBrk="0" fontAlgn="base" hangingPunct="0">
        <a:spcBef>
          <a:spcPct val="0"/>
        </a:spcBef>
        <a:spcAft>
          <a:spcPct val="0"/>
        </a:spcAft>
        <a:defRPr sz="2800" b="1">
          <a:solidFill>
            <a:schemeClr val="tx1"/>
          </a:solidFill>
          <a:latin typeface="Arial" pitchFamily="34" charset="0"/>
          <a:cs typeface="Arial" pitchFamily="34" charset="0"/>
        </a:defRPr>
      </a:lvl3pPr>
      <a:lvl4pPr algn="l" defTabSz="457200" rtl="0" eaLnBrk="0" fontAlgn="base" hangingPunct="0">
        <a:spcBef>
          <a:spcPct val="0"/>
        </a:spcBef>
        <a:spcAft>
          <a:spcPct val="0"/>
        </a:spcAft>
        <a:defRPr sz="2800" b="1">
          <a:solidFill>
            <a:schemeClr val="tx1"/>
          </a:solidFill>
          <a:latin typeface="Arial" pitchFamily="34" charset="0"/>
          <a:cs typeface="Arial" pitchFamily="34" charset="0"/>
        </a:defRPr>
      </a:lvl4pPr>
      <a:lvl5pPr algn="l" defTabSz="457200" rtl="0" eaLnBrk="0" fontAlgn="base" hangingPunct="0">
        <a:spcBef>
          <a:spcPct val="0"/>
        </a:spcBef>
        <a:spcAft>
          <a:spcPct val="0"/>
        </a:spcAft>
        <a:defRPr sz="2800" b="1">
          <a:solidFill>
            <a:schemeClr val="tx1"/>
          </a:solidFill>
          <a:latin typeface="Arial" pitchFamily="34" charset="0"/>
          <a:cs typeface="Arial" pitchFamily="34" charset="0"/>
        </a:defRPr>
      </a:lvl5pPr>
      <a:lvl6pPr marL="457200" algn="l" defTabSz="457200" rtl="0" fontAlgn="base">
        <a:spcBef>
          <a:spcPct val="0"/>
        </a:spcBef>
        <a:spcAft>
          <a:spcPct val="0"/>
        </a:spcAft>
        <a:defRPr sz="2800" b="1">
          <a:solidFill>
            <a:schemeClr val="tx1"/>
          </a:solidFill>
          <a:latin typeface="Arial" pitchFamily="34" charset="0"/>
          <a:cs typeface="Arial" pitchFamily="34" charset="0"/>
        </a:defRPr>
      </a:lvl6pPr>
      <a:lvl7pPr marL="914400" algn="l" defTabSz="457200" rtl="0" fontAlgn="base">
        <a:spcBef>
          <a:spcPct val="0"/>
        </a:spcBef>
        <a:spcAft>
          <a:spcPct val="0"/>
        </a:spcAft>
        <a:defRPr sz="2800" b="1">
          <a:solidFill>
            <a:schemeClr val="tx1"/>
          </a:solidFill>
          <a:latin typeface="Arial" pitchFamily="34" charset="0"/>
          <a:cs typeface="Arial" pitchFamily="34" charset="0"/>
        </a:defRPr>
      </a:lvl7pPr>
      <a:lvl8pPr marL="1371600" algn="l" defTabSz="457200" rtl="0" fontAlgn="base">
        <a:spcBef>
          <a:spcPct val="0"/>
        </a:spcBef>
        <a:spcAft>
          <a:spcPct val="0"/>
        </a:spcAft>
        <a:defRPr sz="2800" b="1">
          <a:solidFill>
            <a:schemeClr val="tx1"/>
          </a:solidFill>
          <a:latin typeface="Arial" pitchFamily="34" charset="0"/>
          <a:cs typeface="Arial" pitchFamily="34" charset="0"/>
        </a:defRPr>
      </a:lvl8pPr>
      <a:lvl9pPr marL="1828800" algn="l" defTabSz="457200" rtl="0" fontAlgn="base">
        <a:spcBef>
          <a:spcPct val="0"/>
        </a:spcBef>
        <a:spcAft>
          <a:spcPct val="0"/>
        </a:spcAft>
        <a:defRPr sz="2800" b="1">
          <a:solidFill>
            <a:schemeClr val="tx1"/>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7A7A7A"/>
        </a:buClr>
        <a:defRPr sz="16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rgbClr val="7A7A7A"/>
        </a:buClr>
        <a:defRPr kern="1200">
          <a:solidFill>
            <a:srgbClr val="7A7A7A"/>
          </a:solidFill>
          <a:latin typeface="Arial"/>
          <a:ea typeface="+mn-ea"/>
          <a:cs typeface="Arial"/>
        </a:defRPr>
      </a:lvl2pPr>
      <a:lvl3pPr marL="1143000" indent="-228600" algn="l" defTabSz="457200" rtl="0" eaLnBrk="0" fontAlgn="base" hangingPunct="0">
        <a:spcBef>
          <a:spcPct val="20000"/>
        </a:spcBef>
        <a:spcAft>
          <a:spcPct val="0"/>
        </a:spcAft>
        <a:buClr>
          <a:srgbClr val="7A7A7A"/>
        </a:buClr>
        <a:defRPr kern="1200">
          <a:solidFill>
            <a:srgbClr val="7A7A7A"/>
          </a:solidFill>
          <a:latin typeface="Arial"/>
          <a:ea typeface="+mn-ea"/>
          <a:cs typeface="Arial"/>
        </a:defRPr>
      </a:lvl3pPr>
      <a:lvl4pPr marL="1600200" indent="-228600" algn="l" defTabSz="457200" rtl="0" eaLnBrk="0" fontAlgn="base" hangingPunct="0">
        <a:spcBef>
          <a:spcPct val="20000"/>
        </a:spcBef>
        <a:spcAft>
          <a:spcPct val="0"/>
        </a:spcAft>
        <a:buClr>
          <a:srgbClr val="7A7A7A"/>
        </a:buClr>
        <a:defRPr kern="1200">
          <a:solidFill>
            <a:srgbClr val="7A7A7A"/>
          </a:solidFill>
          <a:latin typeface="Arial"/>
          <a:ea typeface="+mn-ea"/>
          <a:cs typeface="Arial"/>
        </a:defRPr>
      </a:lvl4pPr>
      <a:lvl5pPr marL="2057400" indent="-228600" algn="l" defTabSz="457200" rtl="0" eaLnBrk="0" fontAlgn="base" hangingPunct="0">
        <a:spcBef>
          <a:spcPct val="20000"/>
        </a:spcBef>
        <a:spcAft>
          <a:spcPct val="0"/>
        </a:spcAft>
        <a:buClr>
          <a:srgbClr val="7A7A7A"/>
        </a:buClr>
        <a:defRPr kern="1200">
          <a:solidFill>
            <a:srgbClr val="7A7A7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B2AB59-0C36-4AA1-920B-FD5CA611A1E7}" type="datetimeFigureOut">
              <a:rPr lang="fi-FI" smtClean="0"/>
              <a:t>22.11.2017</a:t>
            </a:fld>
            <a:endParaRPr lang="fi-FI"/>
          </a:p>
        </p:txBody>
      </p:sp>
      <p:sp>
        <p:nvSpPr>
          <p:cNvPr id="5" name="Alatunnisteen paikkamerk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CCAE74-DFB7-4397-B1A1-5D588687492E}" type="slidenum">
              <a:rPr lang="fi-FI" smtClean="0"/>
              <a:t>‹#›</a:t>
            </a:fld>
            <a:endParaRPr lang="fi-FI"/>
          </a:p>
        </p:txBody>
      </p:sp>
    </p:spTree>
    <p:extLst>
      <p:ext uri="{BB962C8B-B14F-4D97-AF65-F5344CB8AC3E}">
        <p14:creationId xmlns:p14="http://schemas.microsoft.com/office/powerpoint/2010/main" val="362996816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www.hyvinkaa.fi/sveitsi-harkavehmas"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2051"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259" t="1042" r="6656" b="-250"/>
          <a:stretch/>
        </p:blipFill>
        <p:spPr bwMode="auto">
          <a:xfrm>
            <a:off x="186485" y="0"/>
            <a:ext cx="8851038" cy="664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iruutu 3"/>
          <p:cNvSpPr txBox="1"/>
          <p:nvPr/>
        </p:nvSpPr>
        <p:spPr>
          <a:xfrm>
            <a:off x="388077" y="332656"/>
            <a:ext cx="5480988" cy="1015663"/>
          </a:xfrm>
          <a:prstGeom prst="rect">
            <a:avLst/>
          </a:prstGeom>
          <a:noFill/>
        </p:spPr>
        <p:txBody>
          <a:bodyPr wrap="none" rtlCol="0">
            <a:spAutoFit/>
          </a:bodyPr>
          <a:lstStyle/>
          <a:p>
            <a:r>
              <a:rPr lang="fi-FI" sz="3000" b="1" dirty="0" smtClean="0">
                <a:solidFill>
                  <a:schemeClr val="bg1"/>
                </a:solidFill>
                <a:latin typeface="Arial" panose="020B0604020202020204" pitchFamily="34" charset="0"/>
                <a:cs typeface="Arial" panose="020B0604020202020204" pitchFamily="34" charset="0"/>
              </a:rPr>
              <a:t>SVEITSIN–HÄRKÄVEHMAAN</a:t>
            </a:r>
          </a:p>
          <a:p>
            <a:r>
              <a:rPr lang="fi-FI" sz="3000" b="1" dirty="0" smtClean="0">
                <a:solidFill>
                  <a:schemeClr val="bg1"/>
                </a:solidFill>
                <a:latin typeface="Arial" panose="020B0604020202020204" pitchFamily="34" charset="0"/>
                <a:cs typeface="Arial" panose="020B0604020202020204" pitchFamily="34" charset="0"/>
              </a:rPr>
              <a:t>OSAYLEISKAAVA</a:t>
            </a:r>
            <a:endParaRPr lang="fi-FI" sz="3000" b="1" dirty="0">
              <a:solidFill>
                <a:schemeClr val="bg1"/>
              </a:solidFill>
              <a:latin typeface="Arial" panose="020B0604020202020204" pitchFamily="34" charset="0"/>
              <a:cs typeface="Arial" panose="020B0604020202020204" pitchFamily="34" charset="0"/>
            </a:endParaRPr>
          </a:p>
        </p:txBody>
      </p:sp>
      <p:sp>
        <p:nvSpPr>
          <p:cNvPr id="3" name="Tekstiruutu 2"/>
          <p:cNvSpPr txBox="1"/>
          <p:nvPr/>
        </p:nvSpPr>
        <p:spPr>
          <a:xfrm>
            <a:off x="4067944" y="5757073"/>
            <a:ext cx="2376264" cy="923330"/>
          </a:xfrm>
          <a:prstGeom prst="rect">
            <a:avLst/>
          </a:prstGeom>
          <a:noFill/>
        </p:spPr>
        <p:txBody>
          <a:bodyPr wrap="square" rtlCol="0">
            <a:spAutoFit/>
          </a:bodyPr>
          <a:lstStyle/>
          <a:p>
            <a:r>
              <a:rPr lang="fi-FI" b="1" dirty="0" smtClean="0">
                <a:solidFill>
                  <a:schemeClr val="bg1"/>
                </a:solidFill>
              </a:rPr>
              <a:t>Hannu Lindqvist</a:t>
            </a:r>
          </a:p>
          <a:p>
            <a:r>
              <a:rPr lang="fi-FI" b="1" dirty="0">
                <a:solidFill>
                  <a:schemeClr val="bg1"/>
                </a:solidFill>
              </a:rPr>
              <a:t>y</a:t>
            </a:r>
            <a:r>
              <a:rPr lang="fi-FI" b="1" dirty="0" smtClean="0">
                <a:solidFill>
                  <a:schemeClr val="bg1"/>
                </a:solidFill>
              </a:rPr>
              <a:t>leiskaavasuunnittelija</a:t>
            </a:r>
          </a:p>
          <a:p>
            <a:r>
              <a:rPr lang="fi-FI" b="1" dirty="0" smtClean="0">
                <a:solidFill>
                  <a:schemeClr val="bg1"/>
                </a:solidFill>
              </a:rPr>
              <a:t>23</a:t>
            </a:r>
            <a:r>
              <a:rPr lang="fi-FI" b="1" dirty="0" smtClean="0">
                <a:solidFill>
                  <a:schemeClr val="bg1"/>
                </a:solidFill>
              </a:rPr>
              <a:t>.11.2017</a:t>
            </a:r>
            <a:endParaRPr lang="fi-FI" b="1" dirty="0">
              <a:solidFill>
                <a:schemeClr val="bg1"/>
              </a:solidFill>
            </a:endParaRPr>
          </a:p>
        </p:txBody>
      </p:sp>
    </p:spTree>
    <p:extLst>
      <p:ext uri="{BB962C8B-B14F-4D97-AF65-F5344CB8AC3E}">
        <p14:creationId xmlns:p14="http://schemas.microsoft.com/office/powerpoint/2010/main" val="834547060"/>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2232000" y="417"/>
            <a:ext cx="4680520" cy="6931171"/>
          </a:xfrm>
          <a:prstGeom prst="rect">
            <a:avLst/>
          </a:prstGeom>
        </p:spPr>
      </p:pic>
    </p:spTree>
    <p:extLst>
      <p:ext uri="{BB962C8B-B14F-4D97-AF65-F5344CB8AC3E}">
        <p14:creationId xmlns:p14="http://schemas.microsoft.com/office/powerpoint/2010/main" val="2126267187"/>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108520" y="0"/>
            <a:ext cx="8317334" cy="6813376"/>
          </a:xfrm>
          <a:prstGeom prst="rect">
            <a:avLst/>
          </a:prstGeom>
        </p:spPr>
      </p:pic>
    </p:spTree>
    <p:extLst>
      <p:ext uri="{BB962C8B-B14F-4D97-AF65-F5344CB8AC3E}">
        <p14:creationId xmlns:p14="http://schemas.microsoft.com/office/powerpoint/2010/main" val="1100698359"/>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755576" y="404664"/>
            <a:ext cx="7848872" cy="5355312"/>
          </a:xfrm>
          <a:prstGeom prst="rect">
            <a:avLst/>
          </a:prstGeom>
        </p:spPr>
        <p:txBody>
          <a:bodyPr wrap="square">
            <a:spAutoFit/>
          </a:bodyPr>
          <a:lstStyle/>
          <a:p>
            <a:pPr marL="457200">
              <a:spcAft>
                <a:spcPts val="0"/>
              </a:spcAft>
            </a:pPr>
            <a:r>
              <a:rPr lang="fi-FI" sz="2000" b="1" dirty="0">
                <a:latin typeface="Arial" panose="020B0604020202020204" pitchFamily="34" charset="0"/>
                <a:ea typeface="Times New Roman" panose="02020603050405020304" pitchFamily="18" charset="0"/>
                <a:cs typeface="Times New Roman" panose="02020603050405020304" pitchFamily="18" charset="0"/>
              </a:rPr>
              <a:t>Yleiset määräykset</a:t>
            </a: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Osayleiskaava-alue on yhdyskunnan vedenhankinnan kannalta tärkeää pohjavesialuetta. Alueella tulee kiinnittää erityistä huomiota pohjavesien suojelemiseen. Alueella rakentamista ja muuta maankäyttöä saattavat rajoittaa ympäristönsuojelulain 8 §:n pohjaveden pilaamiskielto sekä vesilain 3 luvun säädökset hankkeiden luvanvaraisuudesta. </a:t>
            </a:r>
            <a:endParaRPr lang="fi-FI" sz="1400" dirty="0">
              <a:latin typeface="Arial" panose="020B0604020202020204" pitchFamily="34" charset="0"/>
              <a:ea typeface="Times New Roman" panose="02020603050405020304" pitchFamily="18" charset="0"/>
              <a:cs typeface="Times New Roman" panose="02020603050405020304" pitchFamily="18" charset="0"/>
            </a:endParaRP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Alueelle ei saa sijoittaa laitoksia tai toimintoja, joissa käsitellään tai varastoidaan pohjavedelle vaarallisia aineita. Alueella on kielletty pohjaveden kannalta haitallisten kemikaalien ja jätteiden laitos tai ammattimainen käsittely tai varastointi.</a:t>
            </a:r>
            <a:endParaRPr lang="fi-FI" sz="1400" dirty="0">
              <a:latin typeface="Arial" panose="020B0604020202020204" pitchFamily="34" charset="0"/>
              <a:ea typeface="Times New Roman" panose="02020603050405020304" pitchFamily="18" charset="0"/>
              <a:cs typeface="Times New Roman" panose="02020603050405020304" pitchFamily="18" charset="0"/>
            </a:endParaRP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öljysäiliöt on sijoitettava rakennuksen sisätiloihin tai suoja-altaaseen, jonka tilavuus vastaa vähintään varastoitavan öljyn enimmäismäärään</a:t>
            </a:r>
            <a:r>
              <a:rPr lang="fi-FI" sz="1400" i="1" dirty="0" smtClean="0">
                <a:latin typeface="Arial" panose="020B0604020202020204" pitchFamily="34" charset="0"/>
                <a:ea typeface="Times New Roman" panose="02020603050405020304" pitchFamily="18" charset="0"/>
                <a:cs typeface="Times New Roman" panose="02020603050405020304" pitchFamily="18" charset="0"/>
              </a:rPr>
              <a:t>.</a:t>
            </a:r>
          </a:p>
          <a:p>
            <a:pPr marL="457200">
              <a:spcAft>
                <a:spcPts val="0"/>
              </a:spcAft>
            </a:pPr>
            <a:endParaRPr lang="fi-FI" sz="1400" dirty="0">
              <a:latin typeface="Arial" panose="020B0604020202020204" pitchFamily="34" charset="0"/>
              <a:ea typeface="Times New Roman" panose="02020603050405020304" pitchFamily="18" charset="0"/>
              <a:cs typeface="Times New Roman" panose="02020603050405020304" pitchFamily="18" charset="0"/>
            </a:endParaRP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Rakentaminen ja maankaivu on tehtävä siten, ettei aiheudu pohjaveden laatumuutoksia tai pysyviä muutoksia pohjaveden korkeuteen. Rakentamisen tai maankaivun seurauksena ei saa aiheutua haitallista pohjaveden purkautumista</a:t>
            </a:r>
            <a:r>
              <a:rPr lang="fi-FI" sz="1400" i="1" dirty="0" smtClean="0">
                <a:latin typeface="Arial" panose="020B0604020202020204" pitchFamily="34" charset="0"/>
                <a:ea typeface="Times New Roman" panose="02020603050405020304" pitchFamily="18" charset="0"/>
                <a:cs typeface="Times New Roman" panose="02020603050405020304" pitchFamily="18" charset="0"/>
              </a:rPr>
              <a:t>.</a:t>
            </a:r>
          </a:p>
          <a:p>
            <a:pPr marL="457200">
              <a:spcAft>
                <a:spcPts val="0"/>
              </a:spcAft>
            </a:pPr>
            <a:endParaRPr lang="fi-FI" sz="1400" dirty="0">
              <a:latin typeface="Arial" panose="020B0604020202020204" pitchFamily="34" charset="0"/>
              <a:ea typeface="Times New Roman" panose="02020603050405020304" pitchFamily="18" charset="0"/>
              <a:cs typeface="Times New Roman" panose="02020603050405020304" pitchFamily="18" charset="0"/>
            </a:endParaRP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Asemakaavassa tulee tutkia mahdollisuutta sade- ja sulamisvesien johtamiseen katoilta ja muilta siisteiltä alueilta selkeytys ja imeytysalueille. Asemakaavassa on annettava pohjaveden laadun ja määrän turvaamiseksi tarpeelliset määräykset.</a:t>
            </a:r>
            <a:endParaRPr lang="fi-FI" sz="1400" dirty="0">
              <a:latin typeface="Arial" panose="020B0604020202020204" pitchFamily="34" charset="0"/>
              <a:ea typeface="Times New Roman" panose="02020603050405020304" pitchFamily="18" charset="0"/>
              <a:cs typeface="Times New Roman" panose="02020603050405020304" pitchFamily="18" charset="0"/>
            </a:endParaRP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Suositus: Lämmitysmuodoksi suositellaan muuta kuin öljykeskuslämmitystä tai pohjavettä vaarantavaa maalämpöjärjestelmää.</a:t>
            </a:r>
            <a:endParaRPr lang="fi-FI" sz="1400" dirty="0">
              <a:latin typeface="Arial" panose="020B0604020202020204" pitchFamily="34" charset="0"/>
              <a:ea typeface="Times New Roman" panose="02020603050405020304" pitchFamily="18" charset="0"/>
              <a:cs typeface="Times New Roman" panose="02020603050405020304" pitchFamily="18" charset="0"/>
            </a:endParaRPr>
          </a:p>
          <a:p>
            <a:pPr marL="457200">
              <a:spcAft>
                <a:spcPts val="0"/>
              </a:spcAft>
            </a:pPr>
            <a:r>
              <a:rPr lang="fi-FI" sz="1400" dirty="0">
                <a:latin typeface="Arial" panose="020B0604020202020204" pitchFamily="34" charset="0"/>
                <a:ea typeface="Times New Roman" panose="02020603050405020304" pitchFamily="18" charset="0"/>
                <a:cs typeface="Times New Roman" panose="02020603050405020304" pitchFamily="18" charset="0"/>
              </a:rPr>
              <a:t> </a:t>
            </a:r>
          </a:p>
          <a:p>
            <a:pPr marL="457200">
              <a:spcAft>
                <a:spcPts val="0"/>
              </a:spcAft>
            </a:pPr>
            <a:r>
              <a:rPr lang="fi-FI" sz="1400" i="1" dirty="0">
                <a:latin typeface="Arial" panose="020B0604020202020204" pitchFamily="34" charset="0"/>
                <a:ea typeface="Times New Roman" panose="02020603050405020304" pitchFamily="18" charset="0"/>
                <a:cs typeface="Times New Roman" panose="02020603050405020304" pitchFamily="18" charset="0"/>
              </a:rPr>
              <a:t>Osayleiskaava-alue on kaupunkikuvallisesti, kulttuurihistoriallisesti ja maisemallisesti arvokas aluekokonaisuus, jonka ominaispiirteiden säilyttämiseen tulee kiinnittää erityistä huomiota.</a:t>
            </a:r>
            <a:endParaRPr lang="fi-FI"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95697"/>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108520" y="0"/>
            <a:ext cx="10152259" cy="6858000"/>
          </a:xfrm>
          <a:prstGeom prst="rect">
            <a:avLst/>
          </a:prstGeom>
        </p:spPr>
      </p:pic>
    </p:spTree>
    <p:extLst>
      <p:ext uri="{BB962C8B-B14F-4D97-AF65-F5344CB8AC3E}">
        <p14:creationId xmlns:p14="http://schemas.microsoft.com/office/powerpoint/2010/main" val="281520400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stretch>
            <a:fillRect/>
          </a:stretch>
        </p:blipFill>
        <p:spPr>
          <a:xfrm>
            <a:off x="0" y="13805"/>
            <a:ext cx="9144000" cy="6777395"/>
          </a:xfrm>
          <a:prstGeom prst="rect">
            <a:avLst/>
          </a:prstGeom>
        </p:spPr>
      </p:pic>
      <p:pic>
        <p:nvPicPr>
          <p:cNvPr id="4" name="Kuva 3"/>
          <p:cNvPicPr>
            <a:picLocks noChangeAspect="1"/>
          </p:cNvPicPr>
          <p:nvPr/>
        </p:nvPicPr>
        <p:blipFill>
          <a:blip r:embed="rId4"/>
          <a:stretch>
            <a:fillRect/>
          </a:stretch>
        </p:blipFill>
        <p:spPr>
          <a:xfrm>
            <a:off x="-13719" y="5301209"/>
            <a:ext cx="9272539" cy="1563112"/>
          </a:xfrm>
          <a:prstGeom prst="rect">
            <a:avLst/>
          </a:prstGeom>
        </p:spPr>
      </p:pic>
    </p:spTree>
    <p:extLst>
      <p:ext uri="{BB962C8B-B14F-4D97-AF65-F5344CB8AC3E}">
        <p14:creationId xmlns:p14="http://schemas.microsoft.com/office/powerpoint/2010/main" val="4252049676"/>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55576" y="404664"/>
            <a:ext cx="7886700" cy="530921"/>
          </a:xfrm>
        </p:spPr>
        <p:txBody>
          <a:bodyPr>
            <a:normAutofit fontScale="90000"/>
          </a:bodyPr>
          <a:lstStyle/>
          <a:p>
            <a:r>
              <a:rPr lang="fi-FI" dirty="0" smtClean="0"/>
              <a:t>Yleinen ohje kaikkeen hulevesien </a:t>
            </a:r>
            <a:r>
              <a:rPr lang="fi-FI" dirty="0" smtClean="0"/>
              <a:t>hallintaan*</a:t>
            </a:r>
            <a:endParaRPr lang="fi-FI" dirty="0" smtClean="0"/>
          </a:p>
        </p:txBody>
      </p:sp>
      <p:sp>
        <p:nvSpPr>
          <p:cNvPr id="3" name="Sisällön paikkamerkki 2"/>
          <p:cNvSpPr>
            <a:spLocks noGrp="1"/>
          </p:cNvSpPr>
          <p:nvPr>
            <p:ph idx="1"/>
          </p:nvPr>
        </p:nvSpPr>
        <p:spPr>
          <a:xfrm>
            <a:off x="755576" y="1052736"/>
            <a:ext cx="7886700" cy="5472608"/>
          </a:xfrm>
        </p:spPr>
        <p:txBody>
          <a:bodyPr>
            <a:noAutofit/>
          </a:bodyPr>
          <a:lstStyle/>
          <a:p>
            <a:r>
              <a:rPr lang="fi-FI" sz="2000" dirty="0" smtClean="0"/>
              <a:t>Puhtaat </a:t>
            </a:r>
            <a:r>
              <a:rPr lang="fi-FI" sz="2000" dirty="0"/>
              <a:t>kattovedet, perustusten kuivatusvedet ja </a:t>
            </a:r>
            <a:r>
              <a:rPr lang="fi-FI" sz="2000" dirty="0" smtClean="0"/>
              <a:t>kevyenliikenteen alueiden </a:t>
            </a:r>
            <a:r>
              <a:rPr lang="fi-FI" sz="2000" dirty="0"/>
              <a:t>vedet tulee imeyttää kiinteistöllä.</a:t>
            </a:r>
          </a:p>
          <a:p>
            <a:pPr lvl="0"/>
            <a:r>
              <a:rPr lang="fi-FI" sz="2000" dirty="0"/>
              <a:t>Likaiset hulevedet käsitellään kiinteistöllä ja imeytetään kiinteistöllä tai johdetaan maastoon imeytymään, jollei imeytys ole mahdollista kiinteistöllä. Pohjavesialueella imeytettävän veden laadun on oltava hyvää, jotta pohjavedelle ei aiheuteta riskiä.</a:t>
            </a:r>
          </a:p>
          <a:p>
            <a:pPr lvl="0"/>
            <a:r>
              <a:rPr lang="fi-FI" sz="2000" dirty="0"/>
              <a:t>Myös rakennusaikaisesta hulevesien hallinnasta tulee huolehtia.</a:t>
            </a:r>
          </a:p>
          <a:p>
            <a:pPr lvl="0"/>
            <a:r>
              <a:rPr lang="fi-FI" sz="2000" dirty="0"/>
              <a:t>Paikoitusalueiden hulevedet tulee käsitellä pohjaveden laadun varmistamiseksi. Alueen korkeuserot ja tila suosivat biosuodatusta. Biosuodatuksessa hulevedet johdetaan noin metrin paksuisen suodatuskerroksen läpi, josta ne johtuvat suoraan maahan tai salaojien kautta hulevesiviemäriin. Hyvän puhdistustehon saavuttamiseksi ja ylläpitämiseksi rakenteen huolellinen suunnittelu ja ylläpito on tärkeää.</a:t>
            </a:r>
          </a:p>
          <a:p>
            <a:pPr lvl="0"/>
            <a:r>
              <a:rPr lang="fi-FI" sz="2000" dirty="0"/>
              <a:t>Jos pysäköinti toteutetaan parkkitaloratkaisuina, tulee parkkitalo olla katettu ja puhtaat kattovedet voidaan tällöin imeyttää. Maanalaisen pysäköinnin yläpuolinen alue toteutetaan vettäläpäisevänä pintana siten että vesien imeytys on mahdollista tai maanalaisen pysäköinnin päällä olevan rakennuksen kattovedet imeytetään.</a:t>
            </a:r>
          </a:p>
        </p:txBody>
      </p:sp>
    </p:spTree>
    <p:extLst>
      <p:ext uri="{BB962C8B-B14F-4D97-AF65-F5344CB8AC3E}">
        <p14:creationId xmlns:p14="http://schemas.microsoft.com/office/powerpoint/2010/main" val="1375633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09331" y="952943"/>
            <a:ext cx="8955156" cy="797442"/>
          </a:xfrm>
        </p:spPr>
        <p:txBody>
          <a:bodyPr>
            <a:noAutofit/>
          </a:bodyPr>
          <a:lstStyle/>
          <a:p>
            <a:r>
              <a:rPr lang="fi-FI" sz="2700" b="1" dirty="0"/>
              <a:t>POHJAVESI- JA HULEVESISELVITYSTEN VAIKUTUS </a:t>
            </a:r>
            <a:r>
              <a:rPr lang="fi-FI" sz="2700" b="1" dirty="0" smtClean="0"/>
              <a:t>YLEISKAAVAAN*</a:t>
            </a:r>
            <a:endParaRPr lang="fi-FI" sz="2700" b="1" dirty="0"/>
          </a:p>
        </p:txBody>
      </p:sp>
      <p:sp>
        <p:nvSpPr>
          <p:cNvPr id="3" name="Alaotsikko 2"/>
          <p:cNvSpPr>
            <a:spLocks noGrp="1"/>
          </p:cNvSpPr>
          <p:nvPr>
            <p:ph type="subTitle" idx="1"/>
          </p:nvPr>
        </p:nvSpPr>
        <p:spPr>
          <a:xfrm>
            <a:off x="1202635" y="2000251"/>
            <a:ext cx="6798365" cy="3809114"/>
          </a:xfrm>
        </p:spPr>
        <p:txBody>
          <a:bodyPr>
            <a:normAutofit/>
          </a:bodyPr>
          <a:lstStyle/>
          <a:p>
            <a:pPr marL="257175" indent="-257175" algn="l">
              <a:buFont typeface="Arial" panose="020B0604020202020204" pitchFamily="34" charset="0"/>
              <a:buChar char="•"/>
            </a:pPr>
            <a:r>
              <a:rPr lang="fi-FI" sz="2400" dirty="0"/>
              <a:t>Sveitsin-Härkävehmaan osayleiskaavassa annetaan riittävät määräykset jatkosuunnittelulle niin, että varmistetaan pohjaveden riittävä muodostuminen ja puhtaus.</a:t>
            </a:r>
          </a:p>
          <a:p>
            <a:pPr marL="600075" lvl="1" indent="-257175" algn="l">
              <a:buFont typeface="Arial" panose="020B0604020202020204" pitchFamily="34" charset="0"/>
              <a:buChar char="•"/>
            </a:pPr>
            <a:r>
              <a:rPr lang="fi-FI" sz="2100" dirty="0"/>
              <a:t>Pohjaveden riittävä muodostuminen tarkoittaa vähintään nykyistä muodostumismäärää.</a:t>
            </a:r>
          </a:p>
          <a:p>
            <a:pPr marL="257175" indent="-257175" algn="l">
              <a:buFont typeface="Arial" panose="020B0604020202020204" pitchFamily="34" charset="0"/>
              <a:buChar char="•"/>
            </a:pPr>
            <a:r>
              <a:rPr lang="fi-FI" sz="2400" dirty="0"/>
              <a:t>Hulevesiä (tulvavesiä lukuun ottamatta) ei tule johtaa </a:t>
            </a:r>
            <a:r>
              <a:rPr lang="fi-FI" sz="2400" dirty="0" err="1"/>
              <a:t>Sveitsinpuiston</a:t>
            </a:r>
            <a:r>
              <a:rPr lang="fi-FI" sz="2400" dirty="0"/>
              <a:t> luonnonsuojelualueelle.</a:t>
            </a:r>
            <a:endParaRPr lang="fi-FI" sz="2400" dirty="0"/>
          </a:p>
        </p:txBody>
      </p:sp>
    </p:spTree>
    <p:extLst>
      <p:ext uri="{BB962C8B-B14F-4D97-AF65-F5344CB8AC3E}">
        <p14:creationId xmlns:p14="http://schemas.microsoft.com/office/powerpoint/2010/main" val="1534331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251520" y="1916832"/>
            <a:ext cx="8636467" cy="1077218"/>
          </a:xfrm>
          <a:prstGeom prst="rect">
            <a:avLst/>
          </a:prstGeom>
          <a:noFill/>
        </p:spPr>
        <p:txBody>
          <a:bodyPr wrap="none" rtlCol="0">
            <a:spAutoFit/>
          </a:bodyPr>
          <a:lstStyle/>
          <a:p>
            <a:r>
              <a:rPr lang="fi-FI" sz="3200" b="1" dirty="0" smtClean="0">
                <a:solidFill>
                  <a:schemeClr val="bg1"/>
                </a:solidFill>
                <a:latin typeface="+mj-lt"/>
              </a:rPr>
              <a:t>Suunnitelma-aineisto</a:t>
            </a:r>
          </a:p>
          <a:p>
            <a:r>
              <a:rPr lang="fi-FI" sz="3200" b="1" dirty="0" smtClean="0">
                <a:solidFill>
                  <a:schemeClr val="bg1"/>
                </a:solidFill>
                <a:latin typeface="+mj-lt"/>
                <a:hlinkClick r:id="rId3"/>
              </a:rPr>
              <a:t>http://www.hyvinkaa.fi/sveitsi-harkavehmas</a:t>
            </a:r>
            <a:endParaRPr lang="fi-FI" sz="3200" b="1" dirty="0">
              <a:solidFill>
                <a:schemeClr val="bg1"/>
              </a:solidFill>
              <a:latin typeface="+mj-lt"/>
            </a:endParaRPr>
          </a:p>
        </p:txBody>
      </p:sp>
    </p:spTree>
    <p:extLst>
      <p:ext uri="{BB962C8B-B14F-4D97-AF65-F5344CB8AC3E}">
        <p14:creationId xmlns:p14="http://schemas.microsoft.com/office/powerpoint/2010/main" val="4153648272"/>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013" y="0"/>
            <a:ext cx="4849445" cy="6858000"/>
          </a:xfrm>
        </p:spPr>
      </p:pic>
      <p:sp>
        <p:nvSpPr>
          <p:cNvPr id="6" name="Sisällön paikkamerkki 5"/>
          <p:cNvSpPr>
            <a:spLocks noGrp="1"/>
          </p:cNvSpPr>
          <p:nvPr>
            <p:ph sz="half" idx="2"/>
          </p:nvPr>
        </p:nvSpPr>
        <p:spPr>
          <a:xfrm>
            <a:off x="4716016" y="1600200"/>
            <a:ext cx="4320480" cy="4525963"/>
          </a:xfrm>
        </p:spPr>
        <p:txBody>
          <a:bodyPr/>
          <a:lstStyle/>
          <a:p>
            <a:r>
              <a:rPr lang="fi-FI" sz="1800" dirty="0" smtClean="0">
                <a:latin typeface="Arial" panose="020B0604020202020204" pitchFamily="34" charset="0"/>
                <a:cs typeface="Arial" panose="020B0604020202020204" pitchFamily="34" charset="0"/>
              </a:rPr>
              <a:t>Suunnitteluvaraus KH 15.2.2016</a:t>
            </a:r>
          </a:p>
          <a:p>
            <a:r>
              <a:rPr lang="fi-FI" sz="1800" dirty="0" smtClean="0">
                <a:latin typeface="Arial" panose="020B0604020202020204" pitchFamily="34" charset="0"/>
                <a:cs typeface="Arial" panose="020B0604020202020204" pitchFamily="34" charset="0"/>
              </a:rPr>
              <a:t>Yhteistoimintasopimus KV 25.4.2016</a:t>
            </a:r>
          </a:p>
          <a:p>
            <a:pPr marL="0" indent="0">
              <a:buNone/>
            </a:pPr>
            <a:endParaRPr lang="fi-FI" sz="1800" dirty="0">
              <a:latin typeface="Arial" panose="020B0604020202020204" pitchFamily="34" charset="0"/>
              <a:cs typeface="Arial" panose="020B0604020202020204" pitchFamily="34" charset="0"/>
            </a:endParaRPr>
          </a:p>
          <a:p>
            <a:pPr>
              <a:buFont typeface="Arial" panose="020B0604020202020204" pitchFamily="34" charset="0"/>
              <a:buChar char="•"/>
            </a:pPr>
            <a:r>
              <a:rPr lang="fi-FI" sz="1800" dirty="0" smtClean="0">
                <a:latin typeface="Arial" panose="020B0604020202020204" pitchFamily="34" charset="0"/>
                <a:cs typeface="Arial" panose="020B0604020202020204" pitchFamily="34" charset="0"/>
              </a:rPr>
              <a:t>Tavoitteena myydä </a:t>
            </a:r>
            <a:r>
              <a:rPr lang="fi-FI" sz="1800" dirty="0" err="1" smtClean="0">
                <a:latin typeface="Arial" panose="020B0604020202020204" pitchFamily="34" charset="0"/>
                <a:cs typeface="Arial" panose="020B0604020202020204" pitchFamily="34" charset="0"/>
              </a:rPr>
              <a:t>Finex</a:t>
            </a:r>
            <a:r>
              <a:rPr lang="fi-FI" sz="1800" dirty="0" smtClean="0">
                <a:latin typeface="Arial" panose="020B0604020202020204" pitchFamily="34" charset="0"/>
                <a:cs typeface="Arial" panose="020B0604020202020204" pitchFamily="34" charset="0"/>
              </a:rPr>
              <a:t> Capital Oy:lle tai sen perustamille yhtiöille vähintään </a:t>
            </a:r>
            <a:r>
              <a:rPr lang="fi-FI" sz="1800" u="sng" dirty="0" smtClean="0">
                <a:latin typeface="Arial" panose="020B0604020202020204" pitchFamily="34" charset="0"/>
                <a:cs typeface="Arial" panose="020B0604020202020204" pitchFamily="34" charset="0"/>
              </a:rPr>
              <a:t>40 000 k-m</a:t>
            </a:r>
            <a:r>
              <a:rPr lang="fi-FI" sz="1800" u="sng" baseline="30000" dirty="0" smtClean="0">
                <a:latin typeface="Arial" panose="020B0604020202020204" pitchFamily="34" charset="0"/>
                <a:cs typeface="Arial" panose="020B0604020202020204" pitchFamily="34" charset="0"/>
              </a:rPr>
              <a:t>2</a:t>
            </a:r>
            <a:r>
              <a:rPr lang="fi-FI" sz="1800" u="sng" dirty="0" smtClean="0">
                <a:latin typeface="Arial" panose="020B0604020202020204" pitchFamily="34" charset="0"/>
                <a:cs typeface="Arial" panose="020B0604020202020204" pitchFamily="34" charset="0"/>
              </a:rPr>
              <a:t> </a:t>
            </a:r>
            <a:r>
              <a:rPr lang="fi-FI" sz="1800" dirty="0" smtClean="0">
                <a:latin typeface="Arial" panose="020B0604020202020204" pitchFamily="34" charset="0"/>
                <a:cs typeface="Arial" panose="020B0604020202020204" pitchFamily="34" charset="0"/>
              </a:rPr>
              <a:t>asuntorakennusoikeutta</a:t>
            </a:r>
          </a:p>
          <a:p>
            <a:pPr>
              <a:buFont typeface="Arial" panose="020B0604020202020204" pitchFamily="34" charset="0"/>
              <a:buChar char="•"/>
            </a:pPr>
            <a:r>
              <a:rPr lang="fi-FI" sz="1800" dirty="0" smtClean="0">
                <a:latin typeface="Arial" panose="020B0604020202020204" pitchFamily="34" charset="0"/>
                <a:cs typeface="Arial" panose="020B0604020202020204" pitchFamily="34" charset="0"/>
              </a:rPr>
              <a:t>Varauduttu siihen, että asuntorakennusoikeus voidaan myydä toissijaisesti Tehtaankulman tai Marjamäenkadun alueilta</a:t>
            </a:r>
          </a:p>
          <a:p>
            <a:pPr>
              <a:buFont typeface="Arial" panose="020B0604020202020204" pitchFamily="34" charset="0"/>
              <a:buChar char="•"/>
            </a:pPr>
            <a:r>
              <a:rPr lang="fi-FI" sz="1800" dirty="0" smtClean="0">
                <a:latin typeface="Arial" panose="020B0604020202020204" pitchFamily="34" charset="0"/>
                <a:cs typeface="Arial" panose="020B0604020202020204" pitchFamily="34" charset="0"/>
              </a:rPr>
              <a:t>Lisäksi sitoudutaan uimalan kehittämiseen ja bussiyhteyksien toteuttamiseen</a:t>
            </a:r>
            <a:endParaRPr lang="fi-FI" sz="1800" dirty="0">
              <a:latin typeface="Arial" panose="020B0604020202020204" pitchFamily="34" charset="0"/>
              <a:cs typeface="Arial" panose="020B0604020202020204" pitchFamily="34" charset="0"/>
            </a:endParaRPr>
          </a:p>
        </p:txBody>
      </p:sp>
      <p:sp>
        <p:nvSpPr>
          <p:cNvPr id="4" name="Otsikko 3"/>
          <p:cNvSpPr>
            <a:spLocks noGrp="1"/>
          </p:cNvSpPr>
          <p:nvPr>
            <p:ph type="title"/>
          </p:nvPr>
        </p:nvSpPr>
        <p:spPr>
          <a:xfrm>
            <a:off x="4583183" y="116632"/>
            <a:ext cx="4536504" cy="1301006"/>
          </a:xfrm>
        </p:spPr>
        <p:txBody>
          <a:bodyPr/>
          <a:lstStyle/>
          <a:p>
            <a:r>
              <a:rPr lang="fi-FI" sz="2400" b="1" dirty="0" smtClean="0">
                <a:latin typeface="Arial" panose="020B0604020202020204" pitchFamily="34" charset="0"/>
                <a:cs typeface="Arial" panose="020B0604020202020204" pitchFamily="34" charset="0"/>
              </a:rPr>
              <a:t>SUUNNITTELUVARAUS JA YHTEISTOIMINTASOPIMUS HOTELLIN ELVYTTÄMISEKSI</a:t>
            </a:r>
            <a:endParaRPr lang="fi-FI"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459972"/>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794" y="-1"/>
            <a:ext cx="4849565" cy="6858000"/>
          </a:xfrm>
        </p:spPr>
      </p:pic>
      <p:pic>
        <p:nvPicPr>
          <p:cNvPr id="6" name="Sisällön paikkamerkki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2223" r="21392" b="8790"/>
          <a:stretch/>
        </p:blipFill>
        <p:spPr>
          <a:xfrm>
            <a:off x="4860032" y="1"/>
            <a:ext cx="4283968" cy="6858000"/>
          </a:xfrm>
        </p:spPr>
      </p:pic>
      <p:sp>
        <p:nvSpPr>
          <p:cNvPr id="7" name="Tekstiruutu 6"/>
          <p:cNvSpPr txBox="1"/>
          <p:nvPr/>
        </p:nvSpPr>
        <p:spPr>
          <a:xfrm>
            <a:off x="107504" y="5657671"/>
            <a:ext cx="4752528" cy="1200329"/>
          </a:xfrm>
          <a:prstGeom prst="rect">
            <a:avLst/>
          </a:prstGeom>
          <a:noFill/>
        </p:spPr>
        <p:txBody>
          <a:bodyPr wrap="square" rtlCol="0">
            <a:spAutoFit/>
          </a:bodyPr>
          <a:lstStyle/>
          <a:p>
            <a:r>
              <a:rPr lang="fi-FI" sz="2400" b="1" dirty="0" smtClean="0">
                <a:latin typeface="Arial" panose="020B0604020202020204" pitchFamily="34" charset="0"/>
                <a:cs typeface="Arial" panose="020B0604020202020204" pitchFamily="34" charset="0"/>
              </a:rPr>
              <a:t>MAANKÄYTÖN KEHITTÄMISSUUNNITELMA</a:t>
            </a:r>
          </a:p>
          <a:p>
            <a:r>
              <a:rPr lang="fi-FI" sz="2400" b="1" dirty="0" smtClean="0">
                <a:latin typeface="Arial" panose="020B0604020202020204" pitchFamily="34" charset="0"/>
                <a:cs typeface="Arial" panose="020B0604020202020204" pitchFamily="34" charset="0"/>
              </a:rPr>
              <a:t>KH 30.5.2016</a:t>
            </a:r>
          </a:p>
        </p:txBody>
      </p:sp>
    </p:spTree>
    <p:extLst>
      <p:ext uri="{BB962C8B-B14F-4D97-AF65-F5344CB8AC3E}">
        <p14:creationId xmlns:p14="http://schemas.microsoft.com/office/powerpoint/2010/main" val="149823106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28219"/>
            <a:ext cx="8229600" cy="1143000"/>
          </a:xfrm>
        </p:spPr>
        <p:txBody>
          <a:bodyPr/>
          <a:lstStyle/>
          <a:p>
            <a:r>
              <a:rPr lang="fi-FI" sz="3200" b="1" dirty="0" smtClean="0">
                <a:latin typeface="Arial" panose="020B0604020202020204" pitchFamily="34" charset="0"/>
                <a:cs typeface="Arial" panose="020B0604020202020204" pitchFamily="34" charset="0"/>
              </a:rPr>
              <a:t>VUOROVAIKUTUSTAPAHTUMAT</a:t>
            </a:r>
            <a:br>
              <a:rPr lang="fi-FI" sz="3200" b="1" dirty="0" smtClean="0">
                <a:latin typeface="Arial" panose="020B0604020202020204" pitchFamily="34" charset="0"/>
                <a:cs typeface="Arial" panose="020B0604020202020204" pitchFamily="34" charset="0"/>
              </a:rPr>
            </a:br>
            <a:r>
              <a:rPr lang="fi-FI" sz="2400" b="1" dirty="0" smtClean="0">
                <a:latin typeface="Arial" panose="020B0604020202020204" pitchFamily="34" charset="0"/>
                <a:cs typeface="Arial" panose="020B0604020202020204" pitchFamily="34" charset="0"/>
              </a:rPr>
              <a:t>maankäytön kehittämissuunnitelmaa laadittaessa</a:t>
            </a:r>
            <a:endParaRPr lang="fi-FI" sz="3200" b="1" dirty="0">
              <a:latin typeface="Arial" panose="020B0604020202020204" pitchFamily="34" charset="0"/>
              <a:cs typeface="Arial" panose="020B0604020202020204" pitchFamily="34" charset="0"/>
            </a:endParaRPr>
          </a:p>
        </p:txBody>
      </p:sp>
      <p:pic>
        <p:nvPicPr>
          <p:cNvPr id="6" name="Sisällön paikkamerkki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576" y="1484784"/>
            <a:ext cx="3394472" cy="4525963"/>
          </a:xfrm>
        </p:spPr>
      </p:pic>
      <p:sp>
        <p:nvSpPr>
          <p:cNvPr id="3" name="Sisällön paikkamerkki 2"/>
          <p:cNvSpPr>
            <a:spLocks noGrp="1"/>
          </p:cNvSpPr>
          <p:nvPr>
            <p:ph sz="half" idx="2"/>
          </p:nvPr>
        </p:nvSpPr>
        <p:spPr>
          <a:xfrm>
            <a:off x="4644008" y="1268760"/>
            <a:ext cx="4038600" cy="4525963"/>
          </a:xfrm>
        </p:spPr>
        <p:txBody>
          <a:bodyPr/>
          <a:lstStyle/>
          <a:p>
            <a:r>
              <a:rPr lang="fi-FI" sz="2000" dirty="0" smtClean="0">
                <a:latin typeface="Arial" panose="020B0604020202020204" pitchFamily="34" charset="0"/>
                <a:cs typeface="Arial" panose="020B0604020202020204" pitchFamily="34" charset="0"/>
              </a:rPr>
              <a:t>Teknisen lautakunnan ja ympäristölautakunnan seminaari 10.2.2016</a:t>
            </a:r>
          </a:p>
          <a:p>
            <a:r>
              <a:rPr lang="fi-FI" sz="2000" dirty="0" smtClean="0">
                <a:latin typeface="Arial" panose="020B0604020202020204" pitchFamily="34" charset="0"/>
                <a:cs typeface="Arial" panose="020B0604020202020204" pitchFamily="34" charset="0"/>
              </a:rPr>
              <a:t>Asukastyöpaja 17.2.2016</a:t>
            </a:r>
          </a:p>
          <a:p>
            <a:r>
              <a:rPr lang="fi-FI" sz="2000" dirty="0" smtClean="0">
                <a:latin typeface="Arial" panose="020B0604020202020204" pitchFamily="34" charset="0"/>
                <a:cs typeface="Arial" panose="020B0604020202020204" pitchFamily="34" charset="0"/>
              </a:rPr>
              <a:t>Lukiolaistyöpajat 3.3.2016</a:t>
            </a:r>
          </a:p>
          <a:p>
            <a:r>
              <a:rPr lang="fi-FI" sz="2000" dirty="0" smtClean="0">
                <a:latin typeface="Arial" panose="020B0604020202020204" pitchFamily="34" charset="0"/>
                <a:cs typeface="Arial" panose="020B0604020202020204" pitchFamily="34" charset="0"/>
              </a:rPr>
              <a:t>Alkuvaiheen karttakysely 22.2-14.3.2016</a:t>
            </a:r>
          </a:p>
          <a:p>
            <a:r>
              <a:rPr lang="fi-FI" sz="2000" dirty="0" smtClean="0">
                <a:latin typeface="Arial" panose="020B0604020202020204" pitchFamily="34" charset="0"/>
                <a:cs typeface="Arial" panose="020B0604020202020204" pitchFamily="34" charset="0"/>
              </a:rPr>
              <a:t>Luonnosvaiheen karttakysely 13.4.-13.5.2016</a:t>
            </a:r>
          </a:p>
          <a:p>
            <a:r>
              <a:rPr lang="fi-FI" sz="2000" dirty="0" smtClean="0">
                <a:latin typeface="Arial" panose="020B0604020202020204" pitchFamily="34" charset="0"/>
                <a:cs typeface="Arial" panose="020B0604020202020204" pitchFamily="34" charset="0"/>
              </a:rPr>
              <a:t>Yleisötilaisuus 27.4.2015</a:t>
            </a:r>
          </a:p>
          <a:p>
            <a:r>
              <a:rPr lang="fi-FI" sz="2000" dirty="0" smtClean="0">
                <a:latin typeface="Arial" panose="020B0604020202020204" pitchFamily="34" charset="0"/>
                <a:cs typeface="Arial" panose="020B0604020202020204" pitchFamily="34" charset="0"/>
              </a:rPr>
              <a:t>Asiantuntijatyöpaja 13.5.2016</a:t>
            </a:r>
          </a:p>
          <a:p>
            <a:endParaRPr lang="fi-FI" dirty="0"/>
          </a:p>
        </p:txBody>
      </p:sp>
    </p:spTree>
    <p:extLst>
      <p:ext uri="{BB962C8B-B14F-4D97-AF65-F5344CB8AC3E}">
        <p14:creationId xmlns:p14="http://schemas.microsoft.com/office/powerpoint/2010/main" val="997388993"/>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tsikko 1"/>
          <p:cNvSpPr>
            <a:spLocks noGrp="1"/>
          </p:cNvSpPr>
          <p:nvPr>
            <p:ph type="title"/>
          </p:nvPr>
        </p:nvSpPr>
        <p:spPr>
          <a:xfrm>
            <a:off x="369365" y="332656"/>
            <a:ext cx="2546451" cy="1008112"/>
          </a:xfrm>
        </p:spPr>
        <p:txBody>
          <a:bodyPr/>
          <a:lstStyle/>
          <a:p>
            <a:pPr algn="l"/>
            <a:r>
              <a:rPr lang="fi-FI" altLang="fi-FI" sz="2000" b="1" dirty="0" smtClean="0">
                <a:latin typeface="Arial" charset="0"/>
                <a:cs typeface="Arial" charset="0"/>
              </a:rPr>
              <a:t>OSAYLEISKAAVAN TAVOITTEET</a:t>
            </a:r>
            <a:endParaRPr lang="fi-FI" altLang="fi-FI" sz="2000" dirty="0" smtClean="0">
              <a:latin typeface="Arial" charset="0"/>
              <a:cs typeface="Arial" charset="0"/>
            </a:endParaRPr>
          </a:p>
        </p:txBody>
      </p:sp>
      <p:sp>
        <p:nvSpPr>
          <p:cNvPr id="55300" name="Sisällön paikkamerkki 3"/>
          <p:cNvSpPr>
            <a:spLocks noGrp="1"/>
          </p:cNvSpPr>
          <p:nvPr>
            <p:ph sz="half" idx="2"/>
          </p:nvPr>
        </p:nvSpPr>
        <p:spPr>
          <a:xfrm>
            <a:off x="2906525" y="404664"/>
            <a:ext cx="6228184" cy="6044190"/>
          </a:xfrm>
        </p:spPr>
        <p:txBody>
          <a:bodyPr/>
          <a:lstStyle/>
          <a:p>
            <a:pPr marL="179388" indent="-179388">
              <a:buFont typeface="Arial" panose="020B0604020202020204" pitchFamily="34" charset="0"/>
              <a:buChar char="-"/>
            </a:pPr>
            <a:r>
              <a:rPr lang="fi-FI" altLang="fi-FI" sz="1600" dirty="0" smtClean="0">
                <a:latin typeface="Arial" charset="0"/>
                <a:cs typeface="Arial" charset="0"/>
              </a:rPr>
              <a:t>Hyvinkään ja Sveitsin alueen imagon vahvistaminen</a:t>
            </a:r>
          </a:p>
          <a:p>
            <a:pPr marL="179388" indent="-179388">
              <a:buFont typeface="Arial" panose="020B0604020202020204" pitchFamily="34" charset="0"/>
              <a:buChar char="-"/>
            </a:pPr>
            <a:r>
              <a:rPr lang="fi-FI" altLang="fi-FI" sz="1600" dirty="0" err="1" smtClean="0">
                <a:latin typeface="Arial" charset="0"/>
                <a:cs typeface="Arial" charset="0"/>
              </a:rPr>
              <a:t>Sveitsinpuiston</a:t>
            </a:r>
            <a:r>
              <a:rPr lang="fi-FI" altLang="fi-FI" sz="1600" dirty="0">
                <a:latin typeface="Arial" charset="0"/>
                <a:cs typeface="Arial" charset="0"/>
              </a:rPr>
              <a:t> </a:t>
            </a:r>
            <a:r>
              <a:rPr lang="fi-FI" altLang="fi-FI" sz="1600" dirty="0" smtClean="0">
                <a:latin typeface="Arial" charset="0"/>
                <a:cs typeface="Arial" charset="0"/>
              </a:rPr>
              <a:t>ydinalueen säilyttäminen matkailu- ja virkistyskäytössä</a:t>
            </a:r>
          </a:p>
          <a:p>
            <a:pPr marL="179388" indent="-179388">
              <a:buFont typeface="Arial" panose="020B0604020202020204" pitchFamily="34" charset="0"/>
              <a:buChar char="-"/>
            </a:pPr>
            <a:r>
              <a:rPr lang="fi-FI" altLang="fi-FI" sz="1600" dirty="0" smtClean="0">
                <a:latin typeface="Arial" charset="0"/>
                <a:cs typeface="Arial" charset="0"/>
              </a:rPr>
              <a:t>Alueen luonnon, maiseman ja rakennetun ympäristön arvojen vaaliminen</a:t>
            </a:r>
          </a:p>
          <a:p>
            <a:pPr marL="179388" indent="-179388">
              <a:buFont typeface="Arial" panose="020B0604020202020204" pitchFamily="34" charset="0"/>
              <a:buChar char="-"/>
            </a:pPr>
            <a:r>
              <a:rPr lang="fi-FI" altLang="fi-FI" sz="1600" dirty="0" smtClean="0">
                <a:latin typeface="Arial" charset="0"/>
                <a:cs typeface="Arial" charset="0"/>
              </a:rPr>
              <a:t>Sveitsin uimalan kehittäminen, uimalan ja hotellin välisten yhteyksien parantaminen</a:t>
            </a:r>
          </a:p>
          <a:p>
            <a:pPr marL="179388" indent="-179388">
              <a:buFont typeface="Arial" panose="020B0604020202020204" pitchFamily="34" charset="0"/>
              <a:buChar char="-"/>
            </a:pPr>
            <a:r>
              <a:rPr lang="fi-FI" altLang="fi-FI" sz="1600" dirty="0" smtClean="0">
                <a:latin typeface="Arial" charset="0"/>
                <a:cs typeface="Arial" charset="0"/>
              </a:rPr>
              <a:t>Hotellin toimintaedellytysten parantaminen</a:t>
            </a:r>
          </a:p>
          <a:p>
            <a:pPr marL="179388" indent="-179388">
              <a:buFont typeface="Arial" panose="020B0604020202020204" pitchFamily="34" charset="0"/>
              <a:buChar char="-"/>
            </a:pPr>
            <a:r>
              <a:rPr lang="fi-FI" altLang="fi-FI" sz="1600" dirty="0" smtClean="0">
                <a:latin typeface="Arial" charset="0"/>
                <a:cs typeface="Arial" charset="0"/>
              </a:rPr>
              <a:t>Sveitsin majan ympäristön kehittäminen</a:t>
            </a:r>
          </a:p>
          <a:p>
            <a:pPr marL="179388" indent="-179388">
              <a:buFont typeface="Arial" panose="020B0604020202020204" pitchFamily="34" charset="0"/>
              <a:buChar char="-"/>
            </a:pPr>
            <a:r>
              <a:rPr lang="fi-FI" altLang="fi-FI" sz="1600" dirty="0" smtClean="0">
                <a:latin typeface="Arial" charset="0"/>
                <a:cs typeface="Arial" charset="0"/>
              </a:rPr>
              <a:t>Riittävien pysäköintipaikkojen turvaaminen</a:t>
            </a:r>
          </a:p>
          <a:p>
            <a:pPr marL="179388" indent="-179388">
              <a:buFont typeface="Arial" panose="020B0604020202020204" pitchFamily="34" charset="0"/>
              <a:buChar char="-"/>
            </a:pPr>
            <a:r>
              <a:rPr lang="fi-FI" altLang="fi-FI" sz="1600" dirty="0" smtClean="0">
                <a:latin typeface="Arial" charset="0"/>
                <a:cs typeface="Arial" charset="0"/>
              </a:rPr>
              <a:t>Sveitsin koulun laajennusmahdollisuuksien kartoittaminen</a:t>
            </a:r>
          </a:p>
          <a:p>
            <a:pPr marL="179388" indent="-179388">
              <a:buFont typeface="Arial" panose="020B0604020202020204" pitchFamily="34" charset="0"/>
              <a:buChar char="-"/>
            </a:pPr>
            <a:r>
              <a:rPr lang="fi-FI" altLang="fi-FI" sz="1600" dirty="0" smtClean="0">
                <a:latin typeface="Arial" charset="0"/>
                <a:cs typeface="Arial" charset="0"/>
              </a:rPr>
              <a:t>Härkävehmaan koulun ja sen ympäristön käyttömahdollisuuksien kartoittaminen</a:t>
            </a:r>
          </a:p>
          <a:p>
            <a:pPr marL="179388" indent="-179388">
              <a:buFont typeface="Arial" panose="020B0604020202020204" pitchFamily="34" charset="0"/>
              <a:buChar char="-"/>
            </a:pPr>
            <a:r>
              <a:rPr lang="fi-FI" altLang="fi-FI" sz="1600" dirty="0" smtClean="0">
                <a:latin typeface="Arial" charset="0"/>
                <a:cs typeface="Arial" charset="0"/>
              </a:rPr>
              <a:t>Aleksis Kiven katuun ja/tai Härkävehmaankatuun tukeutuvan asuntorakentamisen edellytysten selvittäminen</a:t>
            </a:r>
          </a:p>
          <a:p>
            <a:pPr marL="179388" indent="-179388">
              <a:buFont typeface="Arial" panose="020B0604020202020204" pitchFamily="34" charset="0"/>
              <a:buChar char="-"/>
            </a:pPr>
            <a:r>
              <a:rPr lang="fi-FI" altLang="fi-FI" sz="1600" dirty="0" smtClean="0">
                <a:latin typeface="Arial" charset="0"/>
                <a:cs typeface="Arial" charset="0"/>
              </a:rPr>
              <a:t>Joukkoliikennemahdollisuuksien selvittäminen</a:t>
            </a:r>
            <a:r>
              <a:rPr lang="fi-FI" altLang="fi-FI" sz="1700" dirty="0" smtClean="0">
                <a:latin typeface="Arial" charset="0"/>
                <a:cs typeface="Arial" charset="0"/>
              </a:rPr>
              <a:t> </a:t>
            </a:r>
          </a:p>
          <a:p>
            <a:pPr marL="179388" indent="-179388">
              <a:buFont typeface="Arial" panose="020B0604020202020204" pitchFamily="34" charset="0"/>
              <a:buChar char="-"/>
            </a:pPr>
            <a:r>
              <a:rPr lang="fi-FI" altLang="fi-FI" sz="1600" dirty="0">
                <a:solidFill>
                  <a:srgbClr val="C00000"/>
                </a:solidFill>
                <a:latin typeface="Arial" charset="0"/>
                <a:cs typeface="Arial" charset="0"/>
              </a:rPr>
              <a:t>Pohjaveden puhtauden ja muodostumisen turvaaminen sekä hulevesien haitaton johtaminen</a:t>
            </a:r>
          </a:p>
          <a:p>
            <a:pPr marL="179388" indent="-179388">
              <a:buFont typeface="Arial" panose="020B0604020202020204" pitchFamily="34" charset="0"/>
              <a:buChar char="-"/>
            </a:pPr>
            <a:r>
              <a:rPr lang="fi-FI" altLang="fi-FI" sz="1600" dirty="0">
                <a:solidFill>
                  <a:srgbClr val="C00000"/>
                </a:solidFill>
                <a:latin typeface="Arial" charset="0"/>
                <a:cs typeface="Arial" charset="0"/>
              </a:rPr>
              <a:t>Maaston kulumisen ehkäiseminen</a:t>
            </a:r>
          </a:p>
          <a:p>
            <a:pPr marL="179388" indent="-179388">
              <a:buFont typeface="Arial" panose="020B0604020202020204" pitchFamily="34" charset="0"/>
              <a:buChar char="-"/>
            </a:pPr>
            <a:r>
              <a:rPr lang="fi-FI" altLang="fi-FI" sz="1600" dirty="0">
                <a:solidFill>
                  <a:srgbClr val="C00000"/>
                </a:solidFill>
                <a:latin typeface="Arial" charset="0"/>
                <a:cs typeface="Arial" charset="0"/>
              </a:rPr>
              <a:t>Otetaan huomioon maankäytön kehittämissuunnitelmasta saatu palaute</a:t>
            </a:r>
          </a:p>
        </p:txBody>
      </p:sp>
      <p:pic>
        <p:nvPicPr>
          <p:cNvPr id="3" name="Picture 2" descr="S_H sijain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84784"/>
            <a:ext cx="2592288" cy="311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iruutu 3"/>
          <p:cNvSpPr txBox="1"/>
          <p:nvPr/>
        </p:nvSpPr>
        <p:spPr>
          <a:xfrm>
            <a:off x="64465" y="5377332"/>
            <a:ext cx="3156249" cy="1323439"/>
          </a:xfrm>
          <a:prstGeom prst="rect">
            <a:avLst/>
          </a:prstGeom>
          <a:noFill/>
        </p:spPr>
        <p:txBody>
          <a:bodyPr wrap="none" rtlCol="0">
            <a:spAutoFit/>
          </a:bodyPr>
          <a:lstStyle/>
          <a:p>
            <a:r>
              <a:rPr lang="fi-FI" sz="1600" b="1" dirty="0" err="1" smtClean="0"/>
              <a:t>Vireilletulo</a:t>
            </a:r>
            <a:r>
              <a:rPr lang="fi-FI" sz="1600" b="1" dirty="0" smtClean="0"/>
              <a:t> KH 4.7.2016 § 169</a:t>
            </a:r>
          </a:p>
          <a:p>
            <a:endParaRPr lang="fi-FI" sz="1600" b="1" dirty="0" smtClean="0"/>
          </a:p>
          <a:p>
            <a:r>
              <a:rPr lang="fi-FI" sz="1600" b="1" dirty="0" smtClean="0"/>
              <a:t>OAS nähtävillä  12.8.-16.9.16</a:t>
            </a:r>
          </a:p>
          <a:p>
            <a:endParaRPr lang="fi-FI" sz="1600" b="1" dirty="0" smtClean="0"/>
          </a:p>
          <a:p>
            <a:r>
              <a:rPr lang="fi-FI" sz="1600" b="1" dirty="0" smtClean="0"/>
              <a:t>Luonnos nähtävillä 22.5.-21.6.2017</a:t>
            </a:r>
            <a:endParaRPr lang="fi-FI" sz="1600" b="1" dirty="0"/>
          </a:p>
        </p:txBody>
      </p:sp>
    </p:spTree>
    <p:extLst>
      <p:ext uri="{BB962C8B-B14F-4D97-AF65-F5344CB8AC3E}">
        <p14:creationId xmlns:p14="http://schemas.microsoft.com/office/powerpoint/2010/main" val="4003957736"/>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tsikko 1"/>
          <p:cNvSpPr>
            <a:spLocks noGrp="1"/>
          </p:cNvSpPr>
          <p:nvPr>
            <p:ph type="title"/>
          </p:nvPr>
        </p:nvSpPr>
        <p:spPr>
          <a:xfrm>
            <a:off x="369365" y="332656"/>
            <a:ext cx="8163075" cy="360040"/>
          </a:xfrm>
        </p:spPr>
        <p:txBody>
          <a:bodyPr/>
          <a:lstStyle/>
          <a:p>
            <a:pPr algn="l"/>
            <a:r>
              <a:rPr lang="fi-FI" altLang="fi-FI" sz="2000" b="1" dirty="0" smtClean="0">
                <a:latin typeface="Arial" charset="0"/>
                <a:cs typeface="Arial" charset="0"/>
              </a:rPr>
              <a:t>SVEITSIN ALUEEN ASUNTORAKENTAMISEN IDEAKILPAILU</a:t>
            </a:r>
            <a:endParaRPr lang="fi-FI" altLang="fi-FI" sz="2000" dirty="0" smtClean="0">
              <a:latin typeface="Arial" charset="0"/>
              <a:cs typeface="Arial" charset="0"/>
            </a:endParaRPr>
          </a:p>
        </p:txBody>
      </p:sp>
      <p:sp>
        <p:nvSpPr>
          <p:cNvPr id="55300" name="Sisällön paikkamerkki 3"/>
          <p:cNvSpPr>
            <a:spLocks noGrp="1"/>
          </p:cNvSpPr>
          <p:nvPr>
            <p:ph sz="half" idx="2"/>
          </p:nvPr>
        </p:nvSpPr>
        <p:spPr>
          <a:xfrm>
            <a:off x="3635896" y="1340768"/>
            <a:ext cx="5354796" cy="5112568"/>
          </a:xfrm>
        </p:spPr>
        <p:txBody>
          <a:bodyPr/>
          <a:lstStyle/>
          <a:p>
            <a:pPr marL="179388" indent="-179388">
              <a:buFont typeface="Arial" panose="020B0604020202020204" pitchFamily="34" charset="0"/>
              <a:buChar char="-"/>
            </a:pPr>
            <a:r>
              <a:rPr lang="fi-FI" altLang="fi-FI" sz="1700" dirty="0" err="1" smtClean="0">
                <a:latin typeface="Arial" charset="0"/>
                <a:cs typeface="Arial" charset="0"/>
              </a:rPr>
              <a:t>KH:n</a:t>
            </a:r>
            <a:r>
              <a:rPr lang="fi-FI" altLang="fi-FI" sz="1700" dirty="0" smtClean="0">
                <a:latin typeface="Arial" charset="0"/>
                <a:cs typeface="Arial" charset="0"/>
              </a:rPr>
              <a:t> päätös kilpailusta 7.11.2016</a:t>
            </a:r>
          </a:p>
          <a:p>
            <a:pPr marL="179388" indent="-179388">
              <a:buFont typeface="Arial" panose="020B0604020202020204" pitchFamily="34" charset="0"/>
              <a:buChar char="-"/>
            </a:pPr>
            <a:r>
              <a:rPr lang="fi-FI" altLang="fi-FI" sz="1700" dirty="0" smtClean="0">
                <a:latin typeface="Arial" charset="0"/>
                <a:cs typeface="Arial" charset="0"/>
              </a:rPr>
              <a:t>Tarkoituksena </a:t>
            </a:r>
            <a:r>
              <a:rPr lang="fi-FI" altLang="fi-FI" sz="1700" dirty="0">
                <a:latin typeface="Arial" charset="0"/>
                <a:cs typeface="Arial" charset="0"/>
              </a:rPr>
              <a:t>on löytää kaupunkikuvallisesti ja arkkitehtonisesti korkeatasoinen</a:t>
            </a:r>
            <a:r>
              <a:rPr lang="fi-FI" altLang="fi-FI" sz="1700" dirty="0" smtClean="0">
                <a:latin typeface="Arial" charset="0"/>
                <a:cs typeface="Arial" charset="0"/>
              </a:rPr>
              <a:t>, omaleimainen</a:t>
            </a:r>
            <a:r>
              <a:rPr lang="fi-FI" altLang="fi-FI" sz="1700" dirty="0">
                <a:latin typeface="Arial" charset="0"/>
                <a:cs typeface="Arial" charset="0"/>
              </a:rPr>
              <a:t>, kaupunkirakennetta täydentävä, toteuttamiskelpoinen ja </a:t>
            </a:r>
            <a:r>
              <a:rPr lang="fi-FI" altLang="fi-FI" sz="1700" dirty="0" smtClean="0">
                <a:latin typeface="Arial" charset="0"/>
                <a:cs typeface="Arial" charset="0"/>
              </a:rPr>
              <a:t>toimiva alueellinen </a:t>
            </a:r>
            <a:r>
              <a:rPr lang="fi-FI" altLang="fi-FI" sz="1700" dirty="0">
                <a:latin typeface="Arial" charset="0"/>
                <a:cs typeface="Arial" charset="0"/>
              </a:rPr>
              <a:t>kokonaisratkaisu alueelle tulevasta asumisesta</a:t>
            </a:r>
            <a:r>
              <a:rPr lang="fi-FI" altLang="fi-FI" sz="1700" dirty="0" smtClean="0">
                <a:latin typeface="Arial" charset="0"/>
                <a:cs typeface="Arial" charset="0"/>
              </a:rPr>
              <a:t>.</a:t>
            </a:r>
          </a:p>
          <a:p>
            <a:pPr marL="179388" indent="-179388">
              <a:buFont typeface="Arial" panose="020B0604020202020204" pitchFamily="34" charset="0"/>
              <a:buChar char="-"/>
            </a:pPr>
            <a:r>
              <a:rPr lang="fi-FI" altLang="fi-FI" sz="1700" dirty="0" smtClean="0">
                <a:latin typeface="Arial" charset="0"/>
                <a:cs typeface="Arial" charset="0"/>
              </a:rPr>
              <a:t>Tarkoituksena </a:t>
            </a:r>
            <a:r>
              <a:rPr lang="fi-FI" altLang="fi-FI" sz="1700" dirty="0">
                <a:latin typeface="Arial" charset="0"/>
                <a:cs typeface="Arial" charset="0"/>
              </a:rPr>
              <a:t>on lisäksi </a:t>
            </a:r>
            <a:r>
              <a:rPr lang="fi-FI" altLang="fi-FI" sz="1700" dirty="0" smtClean="0">
                <a:latin typeface="Arial" charset="0"/>
                <a:cs typeface="Arial" charset="0"/>
              </a:rPr>
              <a:t>löytää korkeatasoinen </a:t>
            </a:r>
            <a:r>
              <a:rPr lang="fi-FI" altLang="fi-FI" sz="1700" dirty="0">
                <a:latin typeface="Arial" charset="0"/>
                <a:cs typeface="Arial" charset="0"/>
              </a:rPr>
              <a:t>ja toteutuskelpoinen ratkaisu yhdelle muodostettavalle tontille </a:t>
            </a:r>
            <a:r>
              <a:rPr lang="fi-FI" altLang="fi-FI" sz="1700" dirty="0" smtClean="0">
                <a:latin typeface="Arial" charset="0"/>
                <a:cs typeface="Arial" charset="0"/>
              </a:rPr>
              <a:t>suunniteltavan asuinkerrostalon tai asuinkerrostalokokonaisuuden </a:t>
            </a:r>
            <a:r>
              <a:rPr lang="fi-FI" altLang="fi-FI" sz="1700" dirty="0">
                <a:latin typeface="Arial" charset="0"/>
                <a:cs typeface="Arial" charset="0"/>
              </a:rPr>
              <a:t>rakentamiseksi</a:t>
            </a:r>
            <a:r>
              <a:rPr lang="fi-FI" altLang="fi-FI" sz="1700" dirty="0" smtClean="0">
                <a:latin typeface="Arial" charset="0"/>
                <a:cs typeface="Arial" charset="0"/>
              </a:rPr>
              <a:t>.</a:t>
            </a:r>
          </a:p>
          <a:p>
            <a:pPr marL="179388" indent="-179388">
              <a:buFont typeface="Arial" panose="020B0604020202020204" pitchFamily="34" charset="0"/>
              <a:buChar char="-"/>
            </a:pPr>
            <a:r>
              <a:rPr lang="fi-FI" altLang="fi-FI" sz="1700" dirty="0" smtClean="0">
                <a:latin typeface="Arial" charset="0"/>
                <a:cs typeface="Arial" charset="0"/>
              </a:rPr>
              <a:t>Tulos huomioon alueen kaavoituksessa</a:t>
            </a:r>
          </a:p>
          <a:p>
            <a:pPr marL="179388" indent="-179388">
              <a:buFont typeface="Arial" panose="020B0604020202020204" pitchFamily="34" charset="0"/>
              <a:buChar char="-"/>
            </a:pPr>
            <a:r>
              <a:rPr lang="fi-FI" altLang="fi-FI" sz="1700" dirty="0" smtClean="0">
                <a:latin typeface="Arial" charset="0"/>
                <a:cs typeface="Arial" charset="0"/>
              </a:rPr>
              <a:t>Neljä työryhmää avoimen hankintamenettelyn kautta, ilmoittautumiset 28.11.2016 mennessä (38 ilmoittautunutta)</a:t>
            </a:r>
          </a:p>
          <a:p>
            <a:pPr marL="179388" indent="-179388">
              <a:buFont typeface="Arial" panose="020B0604020202020204" pitchFamily="34" charset="0"/>
              <a:buChar char="-"/>
            </a:pPr>
            <a:r>
              <a:rPr lang="fi-FI" altLang="fi-FI" sz="1700" dirty="0" smtClean="0">
                <a:latin typeface="Arial" charset="0"/>
                <a:cs typeface="Arial" charset="0"/>
              </a:rPr>
              <a:t>Kilpailuaika 9.12.2016-13.3.2017</a:t>
            </a:r>
          </a:p>
          <a:p>
            <a:pPr marL="179388" indent="-179388">
              <a:buFont typeface="Arial" panose="020B0604020202020204" pitchFamily="34" charset="0"/>
              <a:buChar char="-"/>
            </a:pPr>
            <a:r>
              <a:rPr lang="fi-FI" altLang="fi-FI" sz="1700" dirty="0" smtClean="0">
                <a:latin typeface="Arial" charset="0"/>
                <a:cs typeface="Arial" charset="0"/>
              </a:rPr>
              <a:t>Kilpailuseminaari 9.12.2016</a:t>
            </a:r>
          </a:p>
          <a:p>
            <a:pPr marL="179388" indent="-179388">
              <a:buFont typeface="Arial" panose="020B0604020202020204" pitchFamily="34" charset="0"/>
              <a:buChar char="-"/>
            </a:pPr>
            <a:r>
              <a:rPr lang="fi-FI" altLang="fi-FI" sz="1700" dirty="0" smtClean="0">
                <a:latin typeface="Arial" charset="0"/>
                <a:cs typeface="Arial" charset="0"/>
              </a:rPr>
              <a:t>Näyttely ja kommentointi maaliskuu 2017</a:t>
            </a:r>
          </a:p>
          <a:p>
            <a:pPr marL="179388" indent="-179388">
              <a:buFont typeface="Arial" panose="020B0604020202020204" pitchFamily="34" charset="0"/>
              <a:buChar char="-"/>
            </a:pPr>
            <a:r>
              <a:rPr lang="fi-FI" altLang="fi-FI" sz="1700" dirty="0" smtClean="0">
                <a:latin typeface="Arial" charset="0"/>
                <a:cs typeface="Arial" charset="0"/>
              </a:rPr>
              <a:t>Tuloksen julkistaminen 26.4.2017</a:t>
            </a:r>
          </a:p>
          <a:p>
            <a:pPr marL="179388" indent="-179388">
              <a:buFont typeface="Arial" panose="020B0604020202020204" pitchFamily="34" charset="0"/>
              <a:buChar char="-"/>
            </a:pPr>
            <a:endParaRPr lang="fi-FI" altLang="fi-FI" sz="1700" dirty="0" smtClean="0">
              <a:solidFill>
                <a:schemeClr val="accent3">
                  <a:lumMod val="75000"/>
                </a:schemeClr>
              </a:solidFill>
              <a:latin typeface="Arial" charset="0"/>
              <a:cs typeface="Arial" charset="0"/>
            </a:endParaRPr>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556792"/>
            <a:ext cx="3342269" cy="4726463"/>
          </a:xfrm>
          <a:prstGeom prst="rect">
            <a:avLst/>
          </a:prstGeom>
          <a:effectLst/>
        </p:spPr>
      </p:pic>
      <p:sp>
        <p:nvSpPr>
          <p:cNvPr id="3" name="Tekstiruutu 2"/>
          <p:cNvSpPr txBox="1"/>
          <p:nvPr/>
        </p:nvSpPr>
        <p:spPr>
          <a:xfrm>
            <a:off x="369365" y="832066"/>
            <a:ext cx="3744167" cy="369332"/>
          </a:xfrm>
          <a:prstGeom prst="rect">
            <a:avLst/>
          </a:prstGeom>
          <a:noFill/>
        </p:spPr>
        <p:txBody>
          <a:bodyPr wrap="none" rtlCol="0">
            <a:spAutoFit/>
          </a:bodyPr>
          <a:lstStyle/>
          <a:p>
            <a:r>
              <a:rPr lang="fi-FI" dirty="0" smtClean="0"/>
              <a:t>www.hyvinkaa.fi/Sveitsi-Harkavehmas</a:t>
            </a:r>
            <a:endParaRPr lang="fi-FI" dirty="0"/>
          </a:p>
        </p:txBody>
      </p:sp>
    </p:spTree>
    <p:extLst>
      <p:ext uri="{BB962C8B-B14F-4D97-AF65-F5344CB8AC3E}">
        <p14:creationId xmlns:p14="http://schemas.microsoft.com/office/powerpoint/2010/main" val="2409069111"/>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Kaavoituksen </a:t>
            </a:r>
            <a:r>
              <a:rPr lang="fi-FI" dirty="0" smtClean="0"/>
              <a:t>eteneminen*</a:t>
            </a:r>
            <a:endParaRPr lang="fi-FI" dirty="0"/>
          </a:p>
        </p:txBody>
      </p:sp>
      <p:sp>
        <p:nvSpPr>
          <p:cNvPr id="3" name="Tekstin paikkamerkki 2"/>
          <p:cNvSpPr>
            <a:spLocks noGrp="1"/>
          </p:cNvSpPr>
          <p:nvPr>
            <p:ph type="body" idx="1"/>
          </p:nvPr>
        </p:nvSpPr>
        <p:spPr>
          <a:xfrm>
            <a:off x="457200" y="1241213"/>
            <a:ext cx="4040188" cy="639762"/>
          </a:xfrm>
        </p:spPr>
        <p:txBody>
          <a:bodyPr/>
          <a:lstStyle/>
          <a:p>
            <a:r>
              <a:rPr lang="fi-FI" dirty="0" smtClean="0"/>
              <a:t>Yleiskaava</a:t>
            </a:r>
            <a:endParaRPr lang="fi-FI" dirty="0"/>
          </a:p>
        </p:txBody>
      </p:sp>
      <p:sp>
        <p:nvSpPr>
          <p:cNvPr id="4" name="Sisällön paikkamerkki 3"/>
          <p:cNvSpPr>
            <a:spLocks noGrp="1"/>
          </p:cNvSpPr>
          <p:nvPr>
            <p:ph sz="half" idx="2"/>
          </p:nvPr>
        </p:nvSpPr>
        <p:spPr>
          <a:xfrm>
            <a:off x="457200" y="1880975"/>
            <a:ext cx="4040188" cy="4245188"/>
          </a:xfrm>
          <a:ln>
            <a:solidFill>
              <a:schemeClr val="tx1"/>
            </a:solidFill>
          </a:ln>
        </p:spPr>
        <p:txBody>
          <a:bodyPr/>
          <a:lstStyle/>
          <a:p>
            <a:r>
              <a:rPr lang="fi-FI" dirty="0" smtClean="0"/>
              <a:t>Selvitykset </a:t>
            </a:r>
          </a:p>
          <a:p>
            <a:pPr lvl="1"/>
            <a:r>
              <a:rPr lang="fi-FI" dirty="0" err="1" smtClean="0"/>
              <a:t>Pohja-</a:t>
            </a:r>
            <a:r>
              <a:rPr lang="fi-FI" dirty="0" smtClean="0"/>
              <a:t> ja </a:t>
            </a:r>
            <a:r>
              <a:rPr lang="fi-FI" dirty="0" smtClean="0"/>
              <a:t>hulevesi</a:t>
            </a:r>
          </a:p>
          <a:p>
            <a:pPr lvl="1"/>
            <a:r>
              <a:rPr lang="fi-FI" dirty="0" smtClean="0"/>
              <a:t>Härkävehmaan koulun kuntokartoitus</a:t>
            </a:r>
            <a:endParaRPr lang="fi-FI" dirty="0" smtClean="0"/>
          </a:p>
          <a:p>
            <a:r>
              <a:rPr lang="fi-FI" u="sng" dirty="0" smtClean="0"/>
              <a:t>Luonnos nähtävillä 21.6.2017 asti</a:t>
            </a:r>
          </a:p>
          <a:p>
            <a:r>
              <a:rPr lang="fi-FI" dirty="0" smtClean="0"/>
              <a:t>Ehdotus </a:t>
            </a:r>
            <a:r>
              <a:rPr lang="fi-FI" dirty="0"/>
              <a:t>nähtäville </a:t>
            </a:r>
            <a:r>
              <a:rPr lang="fi-FI" dirty="0" smtClean="0"/>
              <a:t>alkuvuosi</a:t>
            </a:r>
            <a:r>
              <a:rPr lang="fi-FI" dirty="0" smtClean="0"/>
              <a:t> 2018</a:t>
            </a:r>
            <a:endParaRPr lang="fi-FI" dirty="0" smtClean="0"/>
          </a:p>
          <a:p>
            <a:r>
              <a:rPr lang="fi-FI" dirty="0" smtClean="0"/>
              <a:t>Hyväksyminen </a:t>
            </a:r>
            <a:r>
              <a:rPr lang="fi-FI" dirty="0" smtClean="0"/>
              <a:t>kevät 2018</a:t>
            </a:r>
            <a:endParaRPr lang="fi-FI" dirty="0"/>
          </a:p>
          <a:p>
            <a:endParaRPr lang="fi-FI" dirty="0"/>
          </a:p>
          <a:p>
            <a:endParaRPr lang="fi-FI" dirty="0"/>
          </a:p>
          <a:p>
            <a:endParaRPr lang="fi-FI" dirty="0"/>
          </a:p>
        </p:txBody>
      </p:sp>
      <p:sp>
        <p:nvSpPr>
          <p:cNvPr id="5" name="Tekstin paikkamerkki 4"/>
          <p:cNvSpPr>
            <a:spLocks noGrp="1"/>
          </p:cNvSpPr>
          <p:nvPr>
            <p:ph type="body" sz="quarter" idx="3"/>
          </p:nvPr>
        </p:nvSpPr>
        <p:spPr>
          <a:xfrm>
            <a:off x="4552538" y="1246363"/>
            <a:ext cx="4041775" cy="639762"/>
          </a:xfrm>
        </p:spPr>
        <p:txBody>
          <a:bodyPr/>
          <a:lstStyle/>
          <a:p>
            <a:r>
              <a:rPr lang="fi-FI" dirty="0" smtClean="0"/>
              <a:t>Asemakaava</a:t>
            </a:r>
            <a:endParaRPr lang="fi-FI" dirty="0"/>
          </a:p>
        </p:txBody>
      </p:sp>
      <p:sp>
        <p:nvSpPr>
          <p:cNvPr id="6" name="Sisällön paikkamerkki 5"/>
          <p:cNvSpPr>
            <a:spLocks noGrp="1"/>
          </p:cNvSpPr>
          <p:nvPr>
            <p:ph sz="quarter" idx="4"/>
          </p:nvPr>
        </p:nvSpPr>
        <p:spPr>
          <a:xfrm>
            <a:off x="4645025" y="1880975"/>
            <a:ext cx="4041775" cy="4245188"/>
          </a:xfrm>
          <a:ln>
            <a:solidFill>
              <a:schemeClr val="tx1"/>
            </a:solidFill>
          </a:ln>
        </p:spPr>
        <p:txBody>
          <a:bodyPr/>
          <a:lstStyle/>
          <a:p>
            <a:r>
              <a:rPr lang="fi-FI" dirty="0"/>
              <a:t>Selvitykset</a:t>
            </a:r>
          </a:p>
          <a:p>
            <a:pPr lvl="1"/>
            <a:r>
              <a:rPr lang="fi-FI" dirty="0" smtClean="0"/>
              <a:t>Rakennushistoria</a:t>
            </a:r>
            <a:endParaRPr lang="fi-FI" dirty="0" smtClean="0"/>
          </a:p>
          <a:p>
            <a:r>
              <a:rPr lang="fi-FI" dirty="0" smtClean="0"/>
              <a:t>Käynnistäminen loppuvuosi    </a:t>
            </a:r>
            <a:r>
              <a:rPr lang="fi-FI" dirty="0" smtClean="0"/>
              <a:t>2017</a:t>
            </a:r>
          </a:p>
          <a:p>
            <a:r>
              <a:rPr lang="fi-FI" dirty="0" smtClean="0"/>
              <a:t>Luonnos </a:t>
            </a:r>
            <a:r>
              <a:rPr lang="fi-FI" dirty="0"/>
              <a:t>nähtäville </a:t>
            </a:r>
            <a:r>
              <a:rPr lang="fi-FI" dirty="0" smtClean="0"/>
              <a:t>alkuvuosi 2018</a:t>
            </a:r>
            <a:endParaRPr lang="fi-FI" dirty="0"/>
          </a:p>
          <a:p>
            <a:r>
              <a:rPr lang="fi-FI" dirty="0" smtClean="0"/>
              <a:t>Ehdotus nähtäville </a:t>
            </a:r>
            <a:r>
              <a:rPr lang="fi-FI" dirty="0" smtClean="0"/>
              <a:t>kevät </a:t>
            </a:r>
            <a:r>
              <a:rPr lang="fi-FI" dirty="0" smtClean="0"/>
              <a:t>2018</a:t>
            </a:r>
          </a:p>
          <a:p>
            <a:r>
              <a:rPr lang="fi-FI" dirty="0" smtClean="0"/>
              <a:t>Hyväksyminen </a:t>
            </a:r>
            <a:r>
              <a:rPr lang="fi-FI" dirty="0" smtClean="0"/>
              <a:t>syksy 2018</a:t>
            </a:r>
            <a:endParaRPr lang="fi-FI" dirty="0"/>
          </a:p>
          <a:p>
            <a:endParaRPr lang="fi-FI" dirty="0"/>
          </a:p>
        </p:txBody>
      </p:sp>
    </p:spTree>
    <p:extLst>
      <p:ext uri="{BB962C8B-B14F-4D97-AF65-F5344CB8AC3E}">
        <p14:creationId xmlns:p14="http://schemas.microsoft.com/office/powerpoint/2010/main" val="3934928280"/>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1043609" y="1"/>
            <a:ext cx="6912768" cy="6912768"/>
          </a:xfrm>
          <a:prstGeom prst="rect">
            <a:avLst/>
          </a:prstGeom>
        </p:spPr>
      </p:pic>
    </p:spTree>
    <p:extLst>
      <p:ext uri="{BB962C8B-B14F-4D97-AF65-F5344CB8AC3E}">
        <p14:creationId xmlns:p14="http://schemas.microsoft.com/office/powerpoint/2010/main" val="2047830816"/>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29416" y="24081"/>
            <a:ext cx="9114584" cy="6833919"/>
          </a:xfrm>
          <a:prstGeom prst="rect">
            <a:avLst/>
          </a:prstGeom>
        </p:spPr>
      </p:pic>
    </p:spTree>
    <p:extLst>
      <p:ext uri="{BB962C8B-B14F-4D97-AF65-F5344CB8AC3E}">
        <p14:creationId xmlns:p14="http://schemas.microsoft.com/office/powerpoint/2010/main" val="1322621882"/>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par>
    </p:tnLst>
  </p:timing>
</p:sld>
</file>

<file path=ppt/theme/theme1.xml><?xml version="1.0" encoding="utf-8"?>
<a:theme xmlns:a="http://schemas.openxmlformats.org/drawingml/2006/main" name="1_Office-teema">
  <a:themeElements>
    <a:clrScheme name="Hyvinkää_värit">
      <a:dk1>
        <a:sysClr val="windowText" lastClr="000000"/>
      </a:dk1>
      <a:lt1>
        <a:sysClr val="window" lastClr="FFFFFF"/>
      </a:lt1>
      <a:dk2>
        <a:srgbClr val="1F497D"/>
      </a:dk2>
      <a:lt2>
        <a:srgbClr val="EEECE1"/>
      </a:lt2>
      <a:accent1>
        <a:srgbClr val="009DA5"/>
      </a:accent1>
      <a:accent2>
        <a:srgbClr val="E6B10E"/>
      </a:accent2>
      <a:accent3>
        <a:srgbClr val="4DAA50"/>
      </a:accent3>
      <a:accent4>
        <a:srgbClr val="CA665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4">
      <a:dk1>
        <a:srgbClr val="333333"/>
      </a:dk1>
      <a:lt1>
        <a:sysClr val="window" lastClr="FFFFFF"/>
      </a:lt1>
      <a:dk2>
        <a:srgbClr val="666666"/>
      </a:dk2>
      <a:lt2>
        <a:srgbClr val="FFFFFF"/>
      </a:lt2>
      <a:accent1>
        <a:srgbClr val="EEEBE1"/>
      </a:accent1>
      <a:accent2>
        <a:srgbClr val="A38983"/>
      </a:accent2>
      <a:accent3>
        <a:srgbClr val="B8B29D"/>
      </a:accent3>
      <a:accent4>
        <a:srgbClr val="A4A83C"/>
      </a:accent4>
      <a:accent5>
        <a:srgbClr val="7E6B61"/>
      </a:accent5>
      <a:accent6>
        <a:srgbClr val="99CC99"/>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3135</TotalTime>
  <Words>1026</Words>
  <Application>Microsoft Office PowerPoint</Application>
  <PresentationFormat>Näytössä katseltava diaesitys (4:3)</PresentationFormat>
  <Paragraphs>203</Paragraphs>
  <Slides>17</Slides>
  <Notes>13</Notes>
  <HiddenSlides>0</HiddenSlides>
  <MMClips>0</MMClips>
  <ScaleCrop>false</ScaleCrop>
  <HeadingPairs>
    <vt:vector size="6" baseType="variant">
      <vt:variant>
        <vt:lpstr>Käytetyt fontit</vt:lpstr>
      </vt:variant>
      <vt:variant>
        <vt:i4>4</vt:i4>
      </vt:variant>
      <vt:variant>
        <vt:lpstr>Teema</vt:lpstr>
      </vt:variant>
      <vt:variant>
        <vt:i4>3</vt:i4>
      </vt:variant>
      <vt:variant>
        <vt:lpstr>Dian otsikot</vt:lpstr>
      </vt:variant>
      <vt:variant>
        <vt:i4>17</vt:i4>
      </vt:variant>
    </vt:vector>
  </HeadingPairs>
  <TitlesOfParts>
    <vt:vector size="24" baseType="lpstr">
      <vt:lpstr>Arial</vt:lpstr>
      <vt:lpstr>Calibri</vt:lpstr>
      <vt:lpstr>Calibri Light</vt:lpstr>
      <vt:lpstr>Times New Roman</vt:lpstr>
      <vt:lpstr>1_Office-teema</vt:lpstr>
      <vt:lpstr>Office Theme</vt:lpstr>
      <vt:lpstr>Office-teema</vt:lpstr>
      <vt:lpstr>PowerPoint-esitys</vt:lpstr>
      <vt:lpstr>SUUNNITTELUVARAUS JA YHTEISTOIMINTASOPIMUS HOTELLIN ELVYTTÄMISEKSI</vt:lpstr>
      <vt:lpstr>PowerPoint-esitys</vt:lpstr>
      <vt:lpstr>VUOROVAIKUTUSTAPAHTUMAT maankäytön kehittämissuunnitelmaa laadittaessa</vt:lpstr>
      <vt:lpstr>OSAYLEISKAAVAN TAVOITTEET</vt:lpstr>
      <vt:lpstr>SVEITSIN ALUEEN ASUNTORAKENTAMISEN IDEAKILPAILU</vt:lpstr>
      <vt:lpstr>Kaavoituksen eteneminen*</vt:lpstr>
      <vt:lpstr>PowerPoint-esitys</vt:lpstr>
      <vt:lpstr>PowerPoint-esitys</vt:lpstr>
      <vt:lpstr>PowerPoint-esitys</vt:lpstr>
      <vt:lpstr>PowerPoint-esitys</vt:lpstr>
      <vt:lpstr>PowerPoint-esitys</vt:lpstr>
      <vt:lpstr>PowerPoint-esitys</vt:lpstr>
      <vt:lpstr>PowerPoint-esitys</vt:lpstr>
      <vt:lpstr>Yleinen ohje kaikkeen hulevesien hallintaan*</vt:lpstr>
      <vt:lpstr>POHJAVESI- JA HULEVESISELVITYSTEN VAIKUTUS YLEISKAAVAAN*</vt:lpstr>
      <vt:lpstr>PowerPoint-esitys</vt:lpstr>
    </vt:vector>
  </TitlesOfParts>
  <Company>Hyvinkään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SVEITSI-HÄRKÄVEHMAS Maankäytön kehittämissuunnitelma</dc:title>
  <dc:creator>Referee</dc:creator>
  <cp:lastModifiedBy>Lindqvist Hannu</cp:lastModifiedBy>
  <cp:revision>175</cp:revision>
  <cp:lastPrinted>2017-05-10T10:33:25Z</cp:lastPrinted>
  <dcterms:created xsi:type="dcterms:W3CDTF">2016-01-25T06:25:14Z</dcterms:created>
  <dcterms:modified xsi:type="dcterms:W3CDTF">2017-11-22T08:56:09Z</dcterms:modified>
</cp:coreProperties>
</file>